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0" r:id="rId3"/>
    <p:sldMasterId id="2147483708" r:id="rId4"/>
  </p:sldMasterIdLst>
  <p:notesMasterIdLst>
    <p:notesMasterId r:id="rId42"/>
  </p:notesMasterIdLst>
  <p:sldIdLst>
    <p:sldId id="363" r:id="rId5"/>
    <p:sldId id="523" r:id="rId6"/>
    <p:sldId id="267" r:id="rId7"/>
    <p:sldId id="364" r:id="rId8"/>
    <p:sldId id="488" r:id="rId9"/>
    <p:sldId id="493" r:id="rId10"/>
    <p:sldId id="494" r:id="rId11"/>
    <p:sldId id="491" r:id="rId12"/>
    <p:sldId id="495" r:id="rId13"/>
    <p:sldId id="496" r:id="rId14"/>
    <p:sldId id="529" r:id="rId15"/>
    <p:sldId id="498" r:id="rId16"/>
    <p:sldId id="524" r:id="rId17"/>
    <p:sldId id="483" r:id="rId18"/>
    <p:sldId id="366" r:id="rId19"/>
    <p:sldId id="319" r:id="rId20"/>
    <p:sldId id="501" r:id="rId21"/>
    <p:sldId id="499" r:id="rId22"/>
    <p:sldId id="367" r:id="rId23"/>
    <p:sldId id="505" r:id="rId24"/>
    <p:sldId id="504" r:id="rId25"/>
    <p:sldId id="376" r:id="rId26"/>
    <p:sldId id="373" r:id="rId27"/>
    <p:sldId id="365" r:id="rId28"/>
    <p:sldId id="506" r:id="rId29"/>
    <p:sldId id="515" r:id="rId30"/>
    <p:sldId id="516" r:id="rId31"/>
    <p:sldId id="514" r:id="rId32"/>
    <p:sldId id="477" r:id="rId33"/>
    <p:sldId id="517" r:id="rId34"/>
    <p:sldId id="478" r:id="rId35"/>
    <p:sldId id="368" r:id="rId36"/>
    <p:sldId id="512" r:id="rId37"/>
    <p:sldId id="380" r:id="rId38"/>
    <p:sldId id="532" r:id="rId39"/>
    <p:sldId id="534" r:id="rId40"/>
    <p:sldId id="511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9" autoAdjust="0"/>
    <p:restoredTop sz="91106" autoAdjust="0"/>
  </p:normalViewPr>
  <p:slideViewPr>
    <p:cSldViewPr snapToGrid="0">
      <p:cViewPr varScale="1">
        <p:scale>
          <a:sx n="87" d="100"/>
          <a:sy n="87" d="100"/>
        </p:scale>
        <p:origin x="12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BAFF8-3A9D-46E8-99A2-0C9357E44015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7F0FA-1BD4-4383-A8C5-5F618E7F92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24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ozlov/awesome-knowledge-distillati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2.02830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apers.nips.cc/paper/6573-binarized-neural-networks" TargetMode="External"/><Relationship Id="rId5" Type="http://schemas.openxmlformats.org/officeDocument/2006/relationships/hyperlink" Target="http://web.eng.tau.ac.il/deep_learn/wp-content/uploads/2017/03/Binary-Deep-Learning.pdf" TargetMode="External"/><Relationship Id="rId4" Type="http://schemas.openxmlformats.org/officeDocument/2006/relationships/hyperlink" Target="http://link.springer.com/chapter/10.1007/978-3-319-46493-0_32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ouEMwDNopQ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zybuluo.com/w460461339/note/1257046" TargetMode="External"/><Relationship Id="rId4" Type="http://schemas.openxmlformats.org/officeDocument/2006/relationships/hyperlink" Target="https://www.youtube.com/watch?v=CrDRr2fxbsg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2.07811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blog.csdn.net/u014380165/article/details/78006893" TargetMode="External"/><Relationship Id="rId4" Type="http://schemas.openxmlformats.org/officeDocument/2006/relationships/hyperlink" Target="https://vimeo.com/238242188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10771?fbclid=IwAR3vUeqdEloiVQJ83m4Tf3ouS_3PLovIyhcrJ8PpXloTm1hFXG7fpsJQavk" TargetMode="External"/><Relationship Id="rId7" Type="http://schemas.openxmlformats.org/officeDocument/2006/relationships/hyperlink" Target="https://arxiv.org/pdf/1608.08710.pdf?fbclid=IwAR3txpYTUD7mAXmD4nWugUo7y63_bR73rQl9Uk4p3fM4pNSA8RZYNCg4aG8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pdf/1707.01213.pdf?fbclid=IwAR3txpYTUD7mAXmD4nWugUo7y63_bR73rQl9Uk4p3fM4pNSA8RZYNCg4aG8" TargetMode="External"/><Relationship Id="rId5" Type="http://schemas.openxmlformats.org/officeDocument/2006/relationships/hyperlink" Target="https://arxiv.org/pdf/1802.00124.pdf?fbclid=IwAR1cygxphk-PfgwnvVEEmsMUAI2A_8e8d2LoZp-UumKvAZ0ZRqbMliLgsyE" TargetMode="External"/><Relationship Id="rId4" Type="http://schemas.openxmlformats.org/officeDocument/2006/relationships/hyperlink" Target="https://arxiv.org/abs/1801.05787?fbclid=IwAR0ZJIJITtH8StGVeelmHW8nCK3PVPcbnzG_H_fY4ndChyTRMV8VLTAzWyU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90b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ion.com.tw/Store/?v=NVIDIA-Quadro-K60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oods.ruten.com.tw/item/show?21311211807513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k.com/p/n27r0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Edge computing </a:t>
            </a:r>
          </a:p>
          <a:p>
            <a:endParaRPr lang="en-US" altLang="zh-TW" dirty="0"/>
          </a:p>
          <a:p>
            <a:r>
              <a:rPr lang="en-US" altLang="zh-TW" dirty="0"/>
              <a:t>===</a:t>
            </a:r>
          </a:p>
          <a:p>
            <a:endParaRPr lang="en-US" altLang="zh-TW" dirty="0"/>
          </a:p>
          <a:p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這張表格列出了一些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edge device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的記憶體大小，雖然該記憶體大小不完全等於可以運行的模型大小，但我認為可以作為大致的</a:t>
            </a:r>
            <a:r>
              <a:rPr lang="en-US" altLang="zh-TW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upperbound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。一般的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edge device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如果有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AI accelerator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，通常會把當下沒要用到（例如其他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layer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的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parameter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）且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on-chip memory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存不下的資料暫時放到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off-chip memory, on-chip memory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通常都比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off-chip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小得多，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on-chip memory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通常應該頂多就幾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MB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到幾十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MB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，模型如果比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off-chip memory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大的話基本上等於不能跑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70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Pruning algorithms could be seen as performing network architecture search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030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https://github.com/dkozlov/awesome-knowledge-distillation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E7F-0BDC-49CF-89A9-B94CF98D91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566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704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At least mentioned temperature 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161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 err="1"/>
              <a:t>BinaryConnect</a:t>
            </a:r>
            <a:r>
              <a:rPr lang="en-US" altLang="zh-TW" b="1" dirty="0"/>
              <a:t>: Training Deep Neural Networks with binary weights during propagations</a:t>
            </a:r>
            <a:endParaRPr lang="zh-TW" altLang="zh-TW" dirty="0"/>
          </a:p>
          <a:p>
            <a:r>
              <a:rPr lang="en-US" altLang="zh-TW" dirty="0"/>
              <a:t> </a:t>
            </a:r>
            <a:r>
              <a:rPr lang="en-US" altLang="zh-TW" u="sng" dirty="0">
                <a:hlinkClick r:id="rId3"/>
              </a:rPr>
              <a:t>Binarized neural networks: Training deep neural networks with weights and activations constrained to+ 1 or-1</a:t>
            </a:r>
            <a:endParaRPr lang="zh-TW" altLang="zh-TW" b="1" dirty="0"/>
          </a:p>
          <a:p>
            <a:r>
              <a:rPr lang="en-US" altLang="zh-TW" u="sng" dirty="0" err="1">
                <a:hlinkClick r:id="rId4"/>
              </a:rPr>
              <a:t>Xnor</a:t>
            </a:r>
            <a:r>
              <a:rPr lang="en-US" altLang="zh-TW" u="sng" dirty="0">
                <a:hlinkClick r:id="rId4"/>
              </a:rPr>
              <a:t>-net: </a:t>
            </a:r>
            <a:r>
              <a:rPr lang="en-US" altLang="zh-TW" u="sng" dirty="0" err="1">
                <a:hlinkClick r:id="rId4"/>
              </a:rPr>
              <a:t>Imagenet</a:t>
            </a:r>
            <a:r>
              <a:rPr lang="en-US" altLang="zh-TW" u="sng" dirty="0">
                <a:hlinkClick r:id="rId4"/>
              </a:rPr>
              <a:t> classification using binary convolutional neural networks</a:t>
            </a:r>
            <a:endParaRPr lang="en-US" altLang="zh-TW" u="sng" dirty="0"/>
          </a:p>
          <a:p>
            <a:r>
              <a:rPr lang="en-US" altLang="zh-TW" dirty="0"/>
              <a:t> </a:t>
            </a:r>
            <a:endParaRPr lang="zh-TW" altLang="zh-TW" dirty="0"/>
          </a:p>
          <a:p>
            <a:r>
              <a:rPr lang="en-US" altLang="zh-TW" dirty="0"/>
              <a:t>Binary network:</a:t>
            </a:r>
            <a:endParaRPr lang="zh-TW" altLang="zh-TW" dirty="0"/>
          </a:p>
          <a:p>
            <a:r>
              <a:rPr lang="en-US" altLang="zh-TW" dirty="0"/>
              <a:t>All for </a:t>
            </a:r>
            <a:r>
              <a:rPr lang="en-US" altLang="zh-TW" dirty="0" err="1"/>
              <a:t>quantizaion</a:t>
            </a:r>
            <a:r>
              <a:rPr lang="en-US" altLang="zh-TW" dirty="0"/>
              <a:t>: https://www.ntnu.edu/documents/139931/1275097249/eecs-jun17-finn.pdf/38a98880-d663-4114-a045-97c80d79ce19</a:t>
            </a:r>
            <a:endParaRPr lang="zh-TW" altLang="zh-TW" dirty="0"/>
          </a:p>
          <a:p>
            <a:r>
              <a:rPr lang="en-US" altLang="zh-TW" b="1" dirty="0" err="1"/>
              <a:t>BinaryConnect</a:t>
            </a:r>
            <a:r>
              <a:rPr lang="en-US" altLang="zh-TW" b="1" dirty="0"/>
              <a:t>: Training Deep Neural Networks with binary weights during propagations</a:t>
            </a:r>
            <a:endParaRPr lang="zh-TW" altLang="zh-TW" dirty="0"/>
          </a:p>
          <a:p>
            <a:r>
              <a:rPr lang="en-US" altLang="zh-TW" dirty="0"/>
              <a:t>   Slide: </a:t>
            </a:r>
            <a:r>
              <a:rPr lang="en-US" altLang="zh-TW" u="sng" dirty="0">
                <a:hlinkClick r:id="rId5"/>
              </a:rPr>
              <a:t>http://web.eng.tau.ac.il/deep_learn/wp-content/uploads/2017/03/Binary-Deep-Learning.pdf</a:t>
            </a:r>
            <a:endParaRPr lang="zh-TW" altLang="zh-TW" dirty="0"/>
          </a:p>
          <a:p>
            <a:r>
              <a:rPr lang="en-US" altLang="zh-TW" u="sng" dirty="0">
                <a:hlinkClick r:id="rId6"/>
              </a:rPr>
              <a:t>Binarized neural networks</a:t>
            </a:r>
            <a:endParaRPr lang="zh-TW" altLang="zh-TW" b="1" dirty="0"/>
          </a:p>
          <a:p>
            <a:r>
              <a:rPr lang="en-US" altLang="zh-TW" u="sng" dirty="0">
                <a:hlinkClick r:id="rId3"/>
              </a:rPr>
              <a:t>Binarized neural networks: Training deep neural networks with weights and activations constrained to+ 1 or-1</a:t>
            </a:r>
            <a:endParaRPr lang="zh-TW" altLang="zh-TW" b="1" dirty="0"/>
          </a:p>
          <a:p>
            <a:r>
              <a:rPr lang="en-US" altLang="zh-TW" u="sng" dirty="0" err="1">
                <a:hlinkClick r:id="rId4"/>
              </a:rPr>
              <a:t>Xnor</a:t>
            </a:r>
            <a:r>
              <a:rPr lang="en-US" altLang="zh-TW" u="sng" dirty="0">
                <a:hlinkClick r:id="rId4"/>
              </a:rPr>
              <a:t>-net: </a:t>
            </a:r>
            <a:r>
              <a:rPr lang="en-US" altLang="zh-TW" u="sng" dirty="0" err="1">
                <a:hlinkClick r:id="rId4"/>
              </a:rPr>
              <a:t>Imagenet</a:t>
            </a:r>
            <a:r>
              <a:rPr lang="en-US" altLang="zh-TW" u="sng" dirty="0">
                <a:hlinkClick r:id="rId4"/>
              </a:rPr>
              <a:t> classification using binary convolutional neural networks</a:t>
            </a:r>
            <a:endParaRPr lang="zh-TW" altLang="zh-TW" b="1" dirty="0"/>
          </a:p>
          <a:p>
            <a:r>
              <a:rPr lang="en-US" altLang="zh-TW" dirty="0"/>
              <a:t>Slides: http://www.cs.virginia.edu/~vicente/recognition/2016/presentations/xnornet.pdf</a:t>
            </a:r>
            <a:endParaRPr lang="zh-TW" altLang="zh-TW" dirty="0"/>
          </a:p>
          <a:p>
            <a:r>
              <a:rPr lang="en-US" altLang="zh-TW" dirty="0"/>
              <a:t> </a:t>
            </a:r>
            <a:endParaRPr lang="zh-TW" altLang="zh-TW" dirty="0"/>
          </a:p>
          <a:p>
            <a:r>
              <a:rPr lang="en-US" altLang="zh-TW" dirty="0"/>
              <a:t> </a:t>
            </a:r>
            <a:endParaRPr lang="zh-TW" altLang="zh-TW" dirty="0"/>
          </a:p>
          <a:p>
            <a:endParaRPr lang="zh-TW" altLang="zh-TW" b="1" dirty="0"/>
          </a:p>
          <a:p>
            <a:endParaRPr lang="zh-TW" altLang="zh-TW" dirty="0"/>
          </a:p>
          <a:p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All for </a:t>
            </a:r>
            <a:r>
              <a:rPr lang="en-US" altLang="zh-TW" dirty="0" err="1"/>
              <a:t>quantizaion</a:t>
            </a:r>
            <a:r>
              <a:rPr lang="en-US" altLang="zh-TW" dirty="0"/>
              <a:t>: https://www.ntnu.edu/documents/139931/1275097249/eecs-jun17-finn.pdf/38a98880-d663-4114-a045-97c80d79ce19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http://www.cs.virginia.edu/~vicente/recognition/2016/presentations/xnornet.pdf</a:t>
            </a:r>
            <a:endParaRPr lang="zh-TW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E7F-0BDC-49CF-89A9-B94CF98D91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36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極致就是 </a:t>
            </a:r>
            <a:r>
              <a:rPr lang="en-US" altLang="zh-TW" dirty="0"/>
              <a:t>binary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8714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Binary Connect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64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Lower: first layer of MLP on MNIST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194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Compression: Compressing Deep Neural Networks with Pruning, Trained Quantization and Huffman coding</a:t>
            </a:r>
          </a:p>
          <a:p>
            <a:r>
              <a:rPr lang="en-US" altLang="zh-TW" dirty="0">
                <a:hlinkClick r:id="rId3"/>
              </a:rPr>
              <a:t>Easy to read!</a:t>
            </a:r>
          </a:p>
          <a:p>
            <a:r>
              <a:rPr lang="en-US" altLang="zh-TW" dirty="0">
                <a:hlinkClick r:id="rId3"/>
              </a:rPr>
              <a:t>https://www.youtube.com/watch?v=vouEMwDNopQ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https://www.youtube.com/watch?v=CrDRr2fxbsg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5"/>
              </a:rPr>
              <a:t>https://www.zybuluo.com/w460461339/note/1257046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E7F-0BDC-49CF-89A9-B94CF98D91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543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44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Limited memory space, limited computing power, etc.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740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3085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227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BD70-4397-4067-AAF5-075DD707A23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731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>
                <a:hlinkClick r:id="rId3"/>
              </a:rPr>
              <a:t>Adaptive Neural Networks for Efficient Inference</a:t>
            </a:r>
            <a:endParaRPr lang="en-US" altLang="zh-TW" b="1" dirty="0"/>
          </a:p>
          <a:p>
            <a:r>
              <a:rPr lang="en-US" altLang="zh-TW" dirty="0" err="1"/>
              <a:t>Tolga</a:t>
            </a:r>
            <a:r>
              <a:rPr lang="en-US" altLang="zh-TW" dirty="0"/>
              <a:t> </a:t>
            </a:r>
            <a:r>
              <a:rPr lang="en-US" altLang="zh-TW" dirty="0" err="1"/>
              <a:t>Bolukbasi</a:t>
            </a:r>
            <a:r>
              <a:rPr lang="en-US" altLang="zh-TW" dirty="0"/>
              <a:t>, Joseph Wang, </a:t>
            </a:r>
            <a:r>
              <a:rPr lang="en-US" altLang="zh-TW" dirty="0" err="1"/>
              <a:t>Ofer</a:t>
            </a:r>
            <a:r>
              <a:rPr lang="en-US" altLang="zh-TW" dirty="0"/>
              <a:t> </a:t>
            </a:r>
            <a:r>
              <a:rPr lang="en-US" altLang="zh-TW" dirty="0" err="1"/>
              <a:t>Dekel</a:t>
            </a:r>
            <a:r>
              <a:rPr lang="en-US" altLang="zh-TW" dirty="0"/>
              <a:t>, Venkatesh </a:t>
            </a:r>
            <a:r>
              <a:rPr lang="en-US" altLang="zh-TW" dirty="0" err="1"/>
              <a:t>Saligrama</a:t>
            </a:r>
            <a:r>
              <a:rPr lang="en-US" altLang="zh-TW" dirty="0"/>
              <a:t>, </a:t>
            </a:r>
            <a:r>
              <a:rPr lang="en-US" altLang="zh-TW" dirty="0">
                <a:hlinkClick r:id="rId3"/>
              </a:rPr>
              <a:t>“Adaptive Neural Networks for Efficient Inference”</a:t>
            </a:r>
            <a:r>
              <a:rPr lang="en-US" altLang="zh-TW" dirty="0"/>
              <a:t>arXiv:1702.07811</a:t>
            </a:r>
          </a:p>
          <a:p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hlinkClick r:id="rId4"/>
              </a:rPr>
              <a:t>https://vimeo.com/238242188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Different layers? ???</a:t>
            </a:r>
            <a:endParaRPr lang="zh-TW" altLang="zh-TW" dirty="0"/>
          </a:p>
          <a:p>
            <a:r>
              <a:rPr lang="en-US" altLang="zh-TW" dirty="0"/>
              <a:t>Multi-scale dense network: </a:t>
            </a:r>
            <a:r>
              <a:rPr lang="en-US" altLang="zh-TW" dirty="0">
                <a:hlinkClick r:id="rId5"/>
              </a:rPr>
              <a:t>http://blog.csdn.net/u014380165/article/details/78006893</a:t>
            </a:r>
            <a:endParaRPr lang="en-US" altLang="zh-TW" dirty="0"/>
          </a:p>
          <a:p>
            <a:r>
              <a:rPr lang="en-US" altLang="zh-TW" dirty="0"/>
              <a:t>https://www.jqr.com/article/000196</a:t>
            </a:r>
          </a:p>
          <a:p>
            <a:r>
              <a:rPr lang="zh-TW" altLang="en-US" dirty="0"/>
              <a:t>在中間就輸出</a:t>
            </a:r>
            <a:endParaRPr lang="zh-TW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E7F-0BDC-49CF-89A9-B94CF98D91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46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sz="1200" b="0" i="0" u="none" strike="noStrike" baseline="0" dirty="0">
                <a:latin typeface="NimbusRomNo9L-Regu"/>
              </a:rPr>
              <a:t>A big offline table needs to be maintained</a:t>
            </a:r>
          </a:p>
          <a:p>
            <a:pPr algn="l"/>
            <a:r>
              <a:rPr lang="en-US" altLang="zh-TW" sz="1200" b="0" i="0" u="none" strike="noStrike" baseline="0" dirty="0">
                <a:latin typeface="NimbusRomNo9L-Regu"/>
              </a:rPr>
              <a:t>to document the allocation of different models to different devices, according to time and energy</a:t>
            </a:r>
          </a:p>
          <a:p>
            <a:pPr algn="l"/>
            <a:r>
              <a:rPr lang="en-US" altLang="zh-TW" sz="1200" b="0" i="0" u="none" strike="noStrike" baseline="0" dirty="0">
                <a:latin typeface="NimbusRomNo9L-Regu"/>
              </a:rPr>
              <a:t>budget. Second, even on a same device, the computational budget varies (for example, excessive</a:t>
            </a:r>
          </a:p>
          <a:p>
            <a:pPr algn="l"/>
            <a:r>
              <a:rPr lang="en-US" altLang="zh-TW" sz="1200" b="0" i="0" u="none" strike="noStrike" baseline="0" dirty="0">
                <a:latin typeface="NimbusRomNo9L-Regu"/>
              </a:rPr>
              <a:t>consumption of background apps reduces the available computing capacity), and the energy budget</a:t>
            </a:r>
          </a:p>
          <a:p>
            <a:pPr algn="l"/>
            <a:r>
              <a:rPr lang="en-US" altLang="zh-TW" sz="1200" b="0" i="0" u="none" strike="noStrike" baseline="0" dirty="0">
                <a:latin typeface="NimbusRomNo9L-Regu"/>
              </a:rPr>
              <a:t>varies (for example, a mobile phone may be in low-power or power-saving mode).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486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 Train multiple classifiers</a:t>
            </a:r>
          </a:p>
          <a:p>
            <a:r>
              <a:rPr lang="en-US" altLang="zh-TW" dirty="0"/>
              <a:t>2. Classifiers at the intermedia layer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7F0FA-1BD4-4383-A8C5-5F618E7F929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665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 err="1">
                <a:solidFill>
                  <a:srgbClr val="000000"/>
                </a:solidFill>
                <a:effectLst/>
                <a:latin typeface="Lucida Grande"/>
              </a:rPr>
              <a:t>Slimmable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 Neural Networks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Good </a:t>
            </a:r>
            <a:r>
              <a:rPr lang="en-US" altLang="zh-TW" b="1" i="0" dirty="0" err="1">
                <a:solidFill>
                  <a:srgbClr val="000000"/>
                </a:solidFill>
                <a:effectLst/>
                <a:latin typeface="Lucida Grande"/>
              </a:rPr>
              <a:t>introduction:https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://zhuanlan.zhihu.com/p/105064255</a:t>
            </a:r>
          </a:p>
          <a:p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Universally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Slimmable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Networks and Improved Training Techniques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US" altLang="zh-TW" dirty="0"/>
          </a:p>
          <a:p>
            <a:r>
              <a:rPr lang="en-US" altLang="zh-TW" b="1" i="0" dirty="0" err="1">
                <a:solidFill>
                  <a:srgbClr val="121212"/>
                </a:solidFill>
                <a:effectLst/>
                <a:latin typeface="-apple-system"/>
              </a:rPr>
              <a:t>MSDNet</a:t>
            </a:r>
            <a:r>
              <a:rPr lang="en-US" altLang="zh-TW" b="1" i="0" dirty="0">
                <a:solidFill>
                  <a:srgbClr val="121212"/>
                </a:solidFill>
                <a:effectLst/>
                <a:latin typeface="-apple-system"/>
              </a:rPr>
              <a:t> </a:t>
            </a:r>
          </a:p>
          <a:p>
            <a:endParaRPr lang="en-US" altLang="zh-TW" dirty="0"/>
          </a:p>
          <a:p>
            <a:endParaRPr lang="en-US" altLang="zh-TW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875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裡面用來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weight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不同的參數是用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Fisher information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，我剛剛用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fisher information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跟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network pruning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做關鍵字搜尋，找到以下兩篇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可能還有更多，我沒有仔細看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)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：</a:t>
            </a:r>
          </a:p>
          <a:p>
            <a:pPr algn="l"/>
            <a:r>
              <a:rPr lang="en-US" altLang="zh-TW" b="0" i="0" u="none" strike="noStrike" dirty="0">
                <a:solidFill>
                  <a:srgbClr val="050505"/>
                </a:solidFill>
                <a:effectLst/>
                <a:latin typeface="inherit"/>
                <a:hlinkClick r:id="rId3"/>
              </a:rPr>
              <a:t>https://arxiv.org/abs/1906.10771</a:t>
            </a:r>
            <a:endParaRPr lang="en-US" altLang="zh-TW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en-US" altLang="zh-TW" b="0" i="0" u="none" strike="noStrike" dirty="0">
                <a:solidFill>
                  <a:srgbClr val="050505"/>
                </a:solidFill>
                <a:effectLst/>
                <a:latin typeface="inherit"/>
                <a:hlinkClick r:id="rId4"/>
              </a:rPr>
              <a:t>https://arxiv.org/abs/1801.05787</a:t>
            </a:r>
            <a:endParaRPr lang="en-US" altLang="zh-TW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這兩篇文章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pruning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的方式都跟 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fisher information 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有關。</a:t>
            </a:r>
          </a:p>
          <a:p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我知道的敘述多來自成翰第一篇文章內提到的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reference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，有五篇根據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sparsity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考量的，我沒有細看，我這邊列出三篇 不過我是根據那篇內文看到的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: </a:t>
            </a:r>
            <a:r>
              <a:rPr lang="en-US" altLang="zh-TW" b="0" i="0" u="none" strike="noStrike" dirty="0">
                <a:effectLst/>
                <a:latin typeface="Segoe UI Historic" panose="020B0502040204020203" pitchFamily="34" charset="0"/>
                <a:hlinkClick r:id="rId5"/>
              </a:rPr>
              <a:t>https://arxiv.org/pdf/1802.00124.pdf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, </a:t>
            </a:r>
            <a:r>
              <a:rPr lang="en-US" altLang="zh-TW" b="0" i="0" u="sng" dirty="0">
                <a:effectLst/>
                <a:latin typeface="Segoe UI Historic" panose="020B0502040204020203" pitchFamily="34" charset="0"/>
                <a:hlinkClick r:id="rId6"/>
              </a:rPr>
              <a:t>https://arxiv.org/pdf/1707.01213.pdf</a:t>
            </a:r>
            <a:r>
              <a:rPr lang="en-US" altLang="zh-TW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, </a:t>
            </a:r>
            <a:r>
              <a:rPr lang="en-US" altLang="zh-TW" b="0" i="0" u="none" strike="noStrike" dirty="0">
                <a:effectLst/>
                <a:latin typeface="Segoe UI Historic" panose="020B0502040204020203" pitchFamily="34" charset="0"/>
                <a:hlinkClick r:id="rId7"/>
              </a:rPr>
              <a:t>https://arxiv.org/pdf/1608.08710.pdf</a:t>
            </a:r>
            <a:r>
              <a:rPr lang="zh-TW" alt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。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=======</a:t>
            </a:r>
          </a:p>
          <a:p>
            <a:r>
              <a:rPr lang="en-US" altLang="zh-TW" dirty="0"/>
              <a:t>How to prune?????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Predicting Parameters in Deep Learning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E7F-0BDC-49CF-89A9-B94CF98D913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56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3333"/>
                </a:solidFill>
                <a:latin typeface="Open Sans"/>
              </a:rPr>
              <a:t>Pruning neural networks is an old idea going back to 1990 </a:t>
            </a:r>
            <a:r>
              <a:rPr lang="en-US" altLang="zh-TW" dirty="0">
                <a:solidFill>
                  <a:srgbClr val="1E6BB8"/>
                </a:solidFill>
                <a:latin typeface="Open Sans"/>
                <a:hlinkClick r:id="rId3"/>
              </a:rPr>
              <a:t>(with Yan </a:t>
            </a:r>
            <a:r>
              <a:rPr lang="en-US" altLang="zh-TW" dirty="0" err="1">
                <a:solidFill>
                  <a:srgbClr val="1E6BB8"/>
                </a:solidFill>
                <a:latin typeface="Open Sans"/>
                <a:hlinkClick r:id="rId3"/>
              </a:rPr>
              <a:t>Lecun’s</a:t>
            </a:r>
            <a:r>
              <a:rPr lang="en-US" altLang="zh-TW" dirty="0">
                <a:solidFill>
                  <a:srgbClr val="1E6BB8"/>
                </a:solidFill>
                <a:latin typeface="Open Sans"/>
                <a:hlinkClick r:id="rId3"/>
              </a:rPr>
              <a:t> optimal brain damage work)</a:t>
            </a:r>
            <a:r>
              <a:rPr lang="en-US" altLang="zh-TW" dirty="0">
                <a:solidFill>
                  <a:srgbClr val="333333"/>
                </a:solidFill>
                <a:latin typeface="Open Sans"/>
              </a:rPr>
              <a:t> and before. The idea is that among the many parameters in the network, some are redundant and don’t contribute a lot to the output.</a:t>
            </a:r>
          </a:p>
          <a:p>
            <a:r>
              <a:rPr lang="en-US" altLang="zh-TW" dirty="0">
                <a:solidFill>
                  <a:srgbClr val="333333"/>
                </a:solidFill>
                <a:latin typeface="Open Sans"/>
              </a:rPr>
              <a:t>If you could rank the neurons in the network according to how much they contribute, you could then remove the low ranking neurons from the network, resulting in a smaller and faster network.</a:t>
            </a:r>
          </a:p>
          <a:p>
            <a:r>
              <a:rPr lang="en-US" altLang="zh-TW" b="1" dirty="0">
                <a:solidFill>
                  <a:srgbClr val="333333"/>
                </a:solidFill>
                <a:latin typeface="Open Sans"/>
              </a:rPr>
              <a:t>Getting faster/smaller networks is important for running these deep learning networks on mobile devices.</a:t>
            </a:r>
            <a:endParaRPr lang="en-US" altLang="zh-TW" dirty="0">
              <a:solidFill>
                <a:srgbClr val="333333"/>
              </a:solidFill>
              <a:latin typeface="Open Sans"/>
            </a:endParaRPr>
          </a:p>
          <a:p>
            <a:r>
              <a:rPr lang="en-US" altLang="zh-TW" dirty="0">
                <a:solidFill>
                  <a:srgbClr val="333333"/>
                </a:solidFill>
                <a:latin typeface="Open Sans"/>
              </a:rPr>
              <a:t>The ranking can be done according to the L1/L2 mean of neuron weights, their mean activations, the number of times a neuron wasn’t zero on some validation set, and other creative methods . After the pruning, the accuracy will drop (hopefully not too much if the ranking clever), and the network is usually trained more to recover.</a:t>
            </a:r>
          </a:p>
          <a:p>
            <a:r>
              <a:rPr lang="en-US" altLang="zh-TW" dirty="0">
                <a:solidFill>
                  <a:srgbClr val="333333"/>
                </a:solidFill>
                <a:latin typeface="Open Sans"/>
              </a:rPr>
              <a:t>If we prune too much at once, the network might be damaged so much it won’t be able to recover.</a:t>
            </a:r>
          </a:p>
          <a:p>
            <a:r>
              <a:rPr lang="en-US" altLang="zh-TW" dirty="0">
                <a:solidFill>
                  <a:srgbClr val="333333"/>
                </a:solidFill>
                <a:latin typeface="Open Sans"/>
              </a:rPr>
              <a:t>So in practice this is an iterative process - often called ‘Iterative Pruning’: Prune / Train / Repeat.</a:t>
            </a:r>
            <a:endParaRPr lang="en-US" altLang="zh-TW" b="0" i="0" dirty="0">
              <a:solidFill>
                <a:srgbClr val="333333"/>
              </a:solidFill>
              <a:effectLst/>
              <a:latin typeface="Open San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89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Hard to implement ... Can you implement by </a:t>
            </a:r>
            <a:r>
              <a:rPr lang="en-US" altLang="zh-TW" dirty="0" err="1"/>
              <a:t>keras</a:t>
            </a:r>
            <a:endParaRPr lang="en-US" altLang="zh-TW" dirty="0"/>
          </a:p>
          <a:p>
            <a:r>
              <a:rPr lang="en-US" altLang="zh-TW" dirty="0"/>
              <a:t>Even you can implement</a:t>
            </a:r>
          </a:p>
          <a:p>
            <a:r>
              <a:rPr lang="en-US" altLang="zh-TW" dirty="0"/>
              <a:t>It is hard to speedup by GPU </a:t>
            </a:r>
          </a:p>
          <a:p>
            <a:r>
              <a:rPr lang="en-US" altLang="zh-TW" dirty="0"/>
              <a:t>Actually, use zero to replace -&gt; just </a:t>
            </a:r>
            <a:r>
              <a:rPr lang="zh-TW" altLang="en-US" dirty="0"/>
              <a:t>自ｈｉ　</a:t>
            </a:r>
            <a:r>
              <a:rPr lang="en-US" altLang="zh-TW" dirty="0"/>
              <a:t>in paper</a:t>
            </a:r>
          </a:p>
          <a:p>
            <a:r>
              <a:rPr lang="en-US" altLang="zh-TW" dirty="0"/>
              <a:t>We will evaluate model size …..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7F0FA-1BD4-4383-A8C5-5F618E7F929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86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nVIDIA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Quadro K600 12GB 3D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繪圖卡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原廠三年保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NVIDIA TESLA K40 12GB GPU K40 / K 40 CUDA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平行運算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...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7F0FA-1BD4-4383-A8C5-5F618E7F929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574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Hard to implement ... Can you implement by </a:t>
            </a:r>
            <a:r>
              <a:rPr lang="en-US" altLang="zh-TW" dirty="0" err="1"/>
              <a:t>keras</a:t>
            </a:r>
            <a:endParaRPr lang="en-US" altLang="zh-TW" dirty="0"/>
          </a:p>
          <a:p>
            <a:r>
              <a:rPr lang="en-US" altLang="zh-TW" dirty="0"/>
              <a:t>Even you can implement</a:t>
            </a:r>
          </a:p>
          <a:p>
            <a:r>
              <a:rPr lang="en-US" altLang="zh-TW" dirty="0"/>
              <a:t>It is hard to speedup by GPU </a:t>
            </a:r>
          </a:p>
          <a:p>
            <a:r>
              <a:rPr lang="en-US" altLang="zh-TW" dirty="0"/>
              <a:t>Actually, use zero to replace -&gt; just </a:t>
            </a:r>
            <a:r>
              <a:rPr lang="zh-TW" altLang="en-US" dirty="0"/>
              <a:t>自ｈｉ　</a:t>
            </a:r>
            <a:r>
              <a:rPr lang="en-US" altLang="zh-TW" dirty="0"/>
              <a:t>in paper</a:t>
            </a:r>
          </a:p>
          <a:p>
            <a:r>
              <a:rPr lang="en-US" altLang="zh-TW" dirty="0"/>
              <a:t>We will evaluate model size …..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B7F0FA-1BD4-4383-A8C5-5F618E7F929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94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Lottery Ticket Hypothesis: Finding Small, Trainable Neural Networks</a:t>
            </a:r>
            <a:r>
              <a:rPr lang="zh-TW" altLang="zh-TW" dirty="0"/>
              <a:t>???</a:t>
            </a:r>
            <a:endParaRPr lang="en-US" altLang="zh-TW" dirty="0"/>
          </a:p>
          <a:p>
            <a:r>
              <a:rPr lang="en-US" altLang="zh-TW" b="0" i="0" dirty="0">
                <a:effectLst/>
                <a:latin typeface="GreekFallback"/>
              </a:rPr>
              <a:t> It was proposed in 2018 by Jonathan </a:t>
            </a:r>
            <a:r>
              <a:rPr lang="en-US" altLang="zh-TW" b="0" i="0" dirty="0" err="1">
                <a:effectLst/>
                <a:latin typeface="GreekFallback"/>
              </a:rPr>
              <a:t>Frankle</a:t>
            </a:r>
            <a:r>
              <a:rPr lang="en-US" altLang="zh-TW" b="0" i="0" dirty="0">
                <a:effectLst/>
                <a:latin typeface="GreekFallback"/>
              </a:rPr>
              <a:t>, a PhD student at MIT, and Michael </a:t>
            </a:r>
            <a:r>
              <a:rPr lang="en-US" altLang="zh-TW" b="0" i="0" dirty="0" err="1">
                <a:effectLst/>
                <a:latin typeface="GreekFallback"/>
              </a:rPr>
              <a:t>Carbin</a:t>
            </a:r>
            <a:r>
              <a:rPr lang="en-US" altLang="zh-TW" b="0" i="0" dirty="0">
                <a:effectLst/>
                <a:latin typeface="GreekFallback"/>
              </a:rPr>
              <a:t>, a professor at MIT. </a:t>
            </a:r>
            <a:endParaRPr lang="zh-TW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698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https://www.plurk.com/p/n27r0g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7F0FA-1BD4-4383-A8C5-5F618E7F929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333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08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02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192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10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009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80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196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706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1568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189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48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440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270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393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327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0409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973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2967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4232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801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1327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576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3210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8894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9528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5877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9042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7919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2394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4719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153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7249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05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7464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292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295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029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5654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87828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39705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2861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2590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655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923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18540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5981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3235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9321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29352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3614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3729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18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68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41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423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21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FC1E7-DA0F-4654-9F24-DA7A673E91C4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A3EF1-16E3-4576-99D1-800592528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61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BEEF-5A81-497D-BA1E-D58502BC7092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DE840-4B1A-400D-B015-730D3FA80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8405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40B62C-FB2E-4501-93CF-5FE8B9C940E1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BD38D1-E4DB-47EE-91D9-CDB9B3F71D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19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59CF4-023A-41C6-9B9F-E51365B7C90A}" type="datetimeFigureOut">
              <a:rPr lang="zh-TW" altLang="en-US" smtClean="0"/>
              <a:t>2023/9/15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E7D4A-7B99-4F9B-9C7F-3AECE8C25A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68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VuWvQUMQV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803.03635" TargetMode="Externa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10.0527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0.png"/><Relationship Id="rId7" Type="http://schemas.openxmlformats.org/officeDocument/2006/relationships/image" Target="../media/image82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805C7B-D031-4D94-9091-415D04A19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400" b="1" dirty="0"/>
              <a:t>Network Compression</a:t>
            </a:r>
            <a:endParaRPr lang="zh-TW" altLang="en-US" sz="44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2D1BA3-D53B-4CD8-ADEF-DE5456923E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Yuzhang Shang 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C31589-03C3-6BF5-67FD-B2CFA28C7DD1}"/>
              </a:ext>
            </a:extLst>
          </p:cNvPr>
          <p:cNvSpPr txBox="1"/>
          <p:nvPr/>
        </p:nvSpPr>
        <p:spPr>
          <a:xfrm>
            <a:off x="3631224" y="5627077"/>
            <a:ext cx="521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Thanks Prof. Hung-</a:t>
            </a:r>
            <a:r>
              <a:rPr lang="en-US" altLang="zh-CN" dirty="0" err="1"/>
              <a:t>yi</a:t>
            </a:r>
            <a:r>
              <a:rPr lang="en-US" altLang="zh-CN" dirty="0"/>
              <a:t> Lee for sharing his slides.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68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4020E9-CBF5-4B2F-8CF6-C9F93540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Pruning?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DDFC4D-2F37-4894-9B0A-F29FE729D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about simply train a smaller network?</a:t>
            </a:r>
          </a:p>
          <a:p>
            <a:r>
              <a:rPr lang="en-US" altLang="zh-TW" dirty="0"/>
              <a:t>It is widely known that smaller network is more difficult to learn successfully.</a:t>
            </a:r>
          </a:p>
          <a:p>
            <a:pPr lvl="1"/>
            <a:r>
              <a:rPr lang="en-US" altLang="zh-TW" sz="2800" dirty="0"/>
              <a:t>Larger network is easier to optimize? </a:t>
            </a:r>
            <a:r>
              <a:rPr lang="en-US" altLang="zh-TW" sz="2800" dirty="0">
                <a:hlinkClick r:id="rId3"/>
              </a:rPr>
              <a:t>https://www.youtube.com/watch?v=_VuWvQUMQVk</a:t>
            </a:r>
            <a:r>
              <a:rPr lang="en-US" altLang="zh-TW" sz="2800" dirty="0"/>
              <a:t> </a:t>
            </a:r>
          </a:p>
          <a:p>
            <a:r>
              <a:rPr lang="en-US" altLang="zh-TW" dirty="0"/>
              <a:t>Lottery Ticket Hypothesis</a:t>
            </a:r>
            <a:endParaRPr lang="zh-TW" altLang="en-US" dirty="0"/>
          </a:p>
        </p:txBody>
      </p:sp>
      <p:pic>
        <p:nvPicPr>
          <p:cNvPr id="2050" name="Picture 2" descr="ç¸éåç">
            <a:extLst>
              <a:ext uri="{FF2B5EF4-FFF2-40B4-BE49-F238E27FC236}">
                <a16:creationId xmlns:a16="http://schemas.microsoft.com/office/drawing/2014/main" id="{DE72E2E9-C56E-48C2-81D1-21AE2A5E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4498974"/>
            <a:ext cx="39878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DDBC409-5477-41BA-8923-F8D1E49A51C0}"/>
              </a:ext>
            </a:extLst>
          </p:cNvPr>
          <p:cNvSpPr/>
          <p:nvPr/>
        </p:nvSpPr>
        <p:spPr>
          <a:xfrm>
            <a:off x="1081499" y="4895334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5"/>
              </a:rPr>
              <a:t>https://arxiv.org/abs/1803.03635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666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C3513D-FF5E-4280-95D0-3DA8CEAC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Pruning?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435BBF-2B8C-427A-A9F0-36264E1F648E}"/>
              </a:ext>
            </a:extLst>
          </p:cNvPr>
          <p:cNvSpPr/>
          <p:nvPr/>
        </p:nvSpPr>
        <p:spPr>
          <a:xfrm>
            <a:off x="628650" y="1277854"/>
            <a:ext cx="3858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Lottery Ticket Hypothesis</a:t>
            </a:r>
            <a:endParaRPr lang="zh-TW" altLang="en-US" sz="2800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BE7EB7A-E2EA-41B3-AE42-D8AA6CAEA688}"/>
              </a:ext>
            </a:extLst>
          </p:cNvPr>
          <p:cNvSpPr/>
          <p:nvPr/>
        </p:nvSpPr>
        <p:spPr>
          <a:xfrm>
            <a:off x="2572657" y="2208955"/>
            <a:ext cx="1563916" cy="133531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Large Network</a:t>
            </a:r>
            <a:endParaRPr lang="zh-TW" altLang="en-US" sz="28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ACDCF52-DBBD-4881-99EF-2218B93F5825}"/>
              </a:ext>
            </a:extLst>
          </p:cNvPr>
          <p:cNvSpPr/>
          <p:nvPr/>
        </p:nvSpPr>
        <p:spPr>
          <a:xfrm>
            <a:off x="2605316" y="4173085"/>
            <a:ext cx="1487715" cy="8141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Sub-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359193E-05D1-46A2-871D-2E8624A4B15D}"/>
              </a:ext>
            </a:extLst>
          </p:cNvPr>
          <p:cNvSpPr/>
          <p:nvPr/>
        </p:nvSpPr>
        <p:spPr>
          <a:xfrm>
            <a:off x="2605316" y="4979933"/>
            <a:ext cx="1487715" cy="8141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Sub-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26EF8C3-6B96-4C54-BB4D-F6FC86661BC1}"/>
              </a:ext>
            </a:extLst>
          </p:cNvPr>
          <p:cNvSpPr/>
          <p:nvPr/>
        </p:nvSpPr>
        <p:spPr>
          <a:xfrm>
            <a:off x="6033300" y="2169041"/>
            <a:ext cx="1563916" cy="133531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Large Network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7B3856-DC77-4142-B54A-11F61FC10740}"/>
              </a:ext>
            </a:extLst>
          </p:cNvPr>
          <p:cNvSpPr txBox="1"/>
          <p:nvPr/>
        </p:nvSpPr>
        <p:spPr>
          <a:xfrm rot="5400000">
            <a:off x="3132850" y="5870662"/>
            <a:ext cx="67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8DC9336-01F3-41F4-A832-B65F77ADA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71" y="2009234"/>
            <a:ext cx="1252114" cy="16396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2400951-8F7F-481E-A3A2-C50A0A7A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66" y="4173085"/>
            <a:ext cx="1252114" cy="1639673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0F0E551-F0FF-4620-887B-62399BC0E45C}"/>
              </a:ext>
            </a:extLst>
          </p:cNvPr>
          <p:cNvSpPr/>
          <p:nvPr/>
        </p:nvSpPr>
        <p:spPr>
          <a:xfrm>
            <a:off x="6080474" y="4173085"/>
            <a:ext cx="1487715" cy="8141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Sub-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8D8B1F8-2608-4847-A880-988473BF407B}"/>
              </a:ext>
            </a:extLst>
          </p:cNvPr>
          <p:cNvSpPr/>
          <p:nvPr/>
        </p:nvSpPr>
        <p:spPr>
          <a:xfrm>
            <a:off x="6080474" y="4979933"/>
            <a:ext cx="1487715" cy="81410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Sub-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9AA00DE-F789-409A-AFB4-238FD4C4FC01}"/>
              </a:ext>
            </a:extLst>
          </p:cNvPr>
          <p:cNvSpPr txBox="1"/>
          <p:nvPr/>
        </p:nvSpPr>
        <p:spPr>
          <a:xfrm rot="5400000">
            <a:off x="6608008" y="5870662"/>
            <a:ext cx="67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382DB82A-5D85-40F1-A205-F663276CF5B7}"/>
              </a:ext>
            </a:extLst>
          </p:cNvPr>
          <p:cNvSpPr/>
          <p:nvPr/>
        </p:nvSpPr>
        <p:spPr>
          <a:xfrm>
            <a:off x="4310743" y="2603417"/>
            <a:ext cx="156391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079E7C3-EA29-4FC2-A604-C80121A8B948}"/>
              </a:ext>
            </a:extLst>
          </p:cNvPr>
          <p:cNvSpPr txBox="1"/>
          <p:nvPr/>
        </p:nvSpPr>
        <p:spPr>
          <a:xfrm>
            <a:off x="4390064" y="2257497"/>
            <a:ext cx="125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E894C5A1-1ED9-45A8-AF5E-279BCC3E4D61}"/>
              </a:ext>
            </a:extLst>
          </p:cNvPr>
          <p:cNvSpPr/>
          <p:nvPr/>
        </p:nvSpPr>
        <p:spPr>
          <a:xfrm>
            <a:off x="3030767" y="3620414"/>
            <a:ext cx="636812" cy="52417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7C5CADCD-97C8-42F2-B60D-2E0CA06B1178}"/>
              </a:ext>
            </a:extLst>
          </p:cNvPr>
          <p:cNvSpPr/>
          <p:nvPr/>
        </p:nvSpPr>
        <p:spPr>
          <a:xfrm>
            <a:off x="4323587" y="4288172"/>
            <a:ext cx="156391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4409E6B-A9D8-4761-AB30-88067AEC5AA4}"/>
              </a:ext>
            </a:extLst>
          </p:cNvPr>
          <p:cNvSpPr txBox="1"/>
          <p:nvPr/>
        </p:nvSpPr>
        <p:spPr>
          <a:xfrm>
            <a:off x="4402908" y="3942252"/>
            <a:ext cx="125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9E230D23-92A4-4967-82CE-3C3BAE654760}"/>
              </a:ext>
            </a:extLst>
          </p:cNvPr>
          <p:cNvSpPr/>
          <p:nvPr/>
        </p:nvSpPr>
        <p:spPr>
          <a:xfrm>
            <a:off x="4312323" y="5270818"/>
            <a:ext cx="1563916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833FBE-3704-49E3-B64B-001F02B282FE}"/>
              </a:ext>
            </a:extLst>
          </p:cNvPr>
          <p:cNvSpPr txBox="1"/>
          <p:nvPr/>
        </p:nvSpPr>
        <p:spPr>
          <a:xfrm>
            <a:off x="4391644" y="4924898"/>
            <a:ext cx="1252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28" name="箭號: 向下 27">
            <a:extLst>
              <a:ext uri="{FF2B5EF4-FFF2-40B4-BE49-F238E27FC236}">
                <a16:creationId xmlns:a16="http://schemas.microsoft.com/office/drawing/2014/main" id="{274B03ED-064F-4D8D-B90B-9298FC05B19C}"/>
              </a:ext>
            </a:extLst>
          </p:cNvPr>
          <p:cNvSpPr/>
          <p:nvPr/>
        </p:nvSpPr>
        <p:spPr>
          <a:xfrm flipV="1">
            <a:off x="6487011" y="3599969"/>
            <a:ext cx="636812" cy="52417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577927D-FCD5-41B1-AED2-9E486DCA1E57}"/>
              </a:ext>
            </a:extLst>
          </p:cNvPr>
          <p:cNvSpPr txBox="1"/>
          <p:nvPr/>
        </p:nvSpPr>
        <p:spPr>
          <a:xfrm>
            <a:off x="7616269" y="4349304"/>
            <a:ext cx="75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Win!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419716-7CE1-4828-A1AE-24E049D6AB51}"/>
              </a:ext>
            </a:extLst>
          </p:cNvPr>
          <p:cNvSpPr txBox="1"/>
          <p:nvPr/>
        </p:nvSpPr>
        <p:spPr>
          <a:xfrm>
            <a:off x="7610966" y="2556793"/>
            <a:ext cx="75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Win!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7" grpId="0" animBg="1"/>
      <p:bldP spid="18" grpId="0" animBg="1"/>
      <p:bldP spid="19" grpId="0"/>
      <p:bldP spid="23" grpId="0" animBg="1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AB05F663-2AF2-4983-A08E-E5736C9D42B8}"/>
              </a:ext>
            </a:extLst>
          </p:cNvPr>
          <p:cNvSpPr txBox="1"/>
          <p:nvPr/>
        </p:nvSpPr>
        <p:spPr>
          <a:xfrm>
            <a:off x="4834301" y="4290667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Pruned</a:t>
            </a:r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95662D-76D1-43D9-AAD4-20829177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Pruning? </a:t>
            </a:r>
            <a:endParaRPr lang="zh-TW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B37A4B8-E02A-4745-8121-5FF3B057FAA5}"/>
              </a:ext>
            </a:extLst>
          </p:cNvPr>
          <p:cNvSpPr/>
          <p:nvPr/>
        </p:nvSpPr>
        <p:spPr>
          <a:xfrm>
            <a:off x="628650" y="1277854"/>
            <a:ext cx="3858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Lottery Ticket Hypothesis</a:t>
            </a:r>
            <a:endParaRPr lang="zh-TW" altLang="en-US" sz="2800" dirty="0"/>
          </a:p>
        </p:txBody>
      </p:sp>
      <p:pic>
        <p:nvPicPr>
          <p:cNvPr id="299" name="圖片 298">
            <a:extLst>
              <a:ext uri="{FF2B5EF4-FFF2-40B4-BE49-F238E27FC236}">
                <a16:creationId xmlns:a16="http://schemas.microsoft.com/office/drawing/2014/main" id="{1881F604-FA3A-4106-9709-83B75337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47" y="94396"/>
            <a:ext cx="1653666" cy="1781573"/>
          </a:xfrm>
          <a:prstGeom prst="rect">
            <a:avLst/>
          </a:prstGeom>
        </p:spPr>
      </p:pic>
      <p:pic>
        <p:nvPicPr>
          <p:cNvPr id="300" name="圖片 299">
            <a:extLst>
              <a:ext uri="{FF2B5EF4-FFF2-40B4-BE49-F238E27FC236}">
                <a16:creationId xmlns:a16="http://schemas.microsoft.com/office/drawing/2014/main" id="{F79A0436-6FDE-4A95-9653-4900B9BA4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634" y="4966637"/>
            <a:ext cx="1653666" cy="170909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398CB58-840C-4E41-8399-6D5275D93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42" y="1968422"/>
            <a:ext cx="1800000" cy="23571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FBCF61-860E-4C0D-BE7C-CE81FD981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673" y="1968420"/>
            <a:ext cx="1800000" cy="23571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6E90E56-E9FC-4E32-AEC8-2CCB948EE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936" y="1953590"/>
            <a:ext cx="1800000" cy="23571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B2CC012-2125-480F-B24E-34616210CF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0300" y="194997"/>
            <a:ext cx="1800000" cy="235714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D8EA25-7854-42AB-A3C4-7B2158CEF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4762" y="4305861"/>
            <a:ext cx="1800000" cy="2357143"/>
          </a:xfrm>
          <a:prstGeom prst="rect">
            <a:avLst/>
          </a:prstGeom>
        </p:spPr>
      </p:pic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01206822-CDE3-4271-BFB1-FEE3A46158E2}"/>
              </a:ext>
            </a:extLst>
          </p:cNvPr>
          <p:cNvSpPr/>
          <p:nvPr/>
        </p:nvSpPr>
        <p:spPr>
          <a:xfrm>
            <a:off x="2042573" y="2856267"/>
            <a:ext cx="457200" cy="694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E0DCF7E4-C6EA-4253-8653-10FE691BBCE4}"/>
              </a:ext>
            </a:extLst>
          </p:cNvPr>
          <p:cNvSpPr/>
          <p:nvPr/>
        </p:nvSpPr>
        <p:spPr>
          <a:xfrm>
            <a:off x="4415704" y="2856267"/>
            <a:ext cx="457200" cy="6942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箭號: 向右 136">
            <a:extLst>
              <a:ext uri="{FF2B5EF4-FFF2-40B4-BE49-F238E27FC236}">
                <a16:creationId xmlns:a16="http://schemas.microsoft.com/office/drawing/2014/main" id="{77A5598B-9B73-40FD-9061-0893D5861B2E}"/>
              </a:ext>
            </a:extLst>
          </p:cNvPr>
          <p:cNvSpPr/>
          <p:nvPr/>
        </p:nvSpPr>
        <p:spPr>
          <a:xfrm rot="19050881">
            <a:off x="6583298" y="1942419"/>
            <a:ext cx="651638" cy="6008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8" name="箭號: 向右 137">
            <a:extLst>
              <a:ext uri="{FF2B5EF4-FFF2-40B4-BE49-F238E27FC236}">
                <a16:creationId xmlns:a16="http://schemas.microsoft.com/office/drawing/2014/main" id="{B531C2A3-6114-4E73-87C3-9BB96D89C388}"/>
              </a:ext>
            </a:extLst>
          </p:cNvPr>
          <p:cNvSpPr/>
          <p:nvPr/>
        </p:nvSpPr>
        <p:spPr>
          <a:xfrm rot="2549119" flipV="1">
            <a:off x="6605530" y="4207930"/>
            <a:ext cx="651638" cy="60082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0DEA52-E93F-4E5F-9965-A146065762D5}"/>
              </a:ext>
            </a:extLst>
          </p:cNvPr>
          <p:cNvSpPr txBox="1"/>
          <p:nvPr/>
        </p:nvSpPr>
        <p:spPr>
          <a:xfrm>
            <a:off x="56052" y="4272328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 </a:t>
            </a:r>
            <a:r>
              <a:rPr lang="en-US" altLang="zh-TW" sz="2400" dirty="0" err="1"/>
              <a:t>init</a:t>
            </a:r>
            <a:endParaRPr lang="zh-TW" altLang="en-US" sz="2400" dirty="0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DCEFDCCD-6029-4575-8164-2CB9EC097E47}"/>
              </a:ext>
            </a:extLst>
          </p:cNvPr>
          <p:cNvSpPr txBox="1"/>
          <p:nvPr/>
        </p:nvSpPr>
        <p:spPr>
          <a:xfrm>
            <a:off x="2428810" y="4335286"/>
            <a:ext cx="21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Trained </a:t>
            </a:r>
            <a:endParaRPr lang="zh-TW" altLang="en-US" sz="2400" dirty="0"/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2D3F6491-555E-44DB-88B4-FA0323F175C8}"/>
              </a:ext>
            </a:extLst>
          </p:cNvPr>
          <p:cNvSpPr txBox="1"/>
          <p:nvPr/>
        </p:nvSpPr>
        <p:spPr>
          <a:xfrm>
            <a:off x="6982048" y="3518954"/>
            <a:ext cx="210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Original</a:t>
            </a:r>
          </a:p>
          <a:p>
            <a:pPr algn="ctr"/>
            <a:r>
              <a:rPr lang="en-US" altLang="zh-TW" sz="2400" dirty="0"/>
              <a:t>Random </a:t>
            </a:r>
            <a:r>
              <a:rPr lang="en-US" altLang="zh-TW" sz="2400" dirty="0" err="1"/>
              <a:t>init</a:t>
            </a:r>
            <a:endParaRPr lang="zh-TW" altLang="en-US" sz="2400" dirty="0"/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39216508-944E-41FE-ACBD-71C05103A524}"/>
              </a:ext>
            </a:extLst>
          </p:cNvPr>
          <p:cNvSpPr txBox="1"/>
          <p:nvPr/>
        </p:nvSpPr>
        <p:spPr>
          <a:xfrm>
            <a:off x="6982048" y="2570692"/>
            <a:ext cx="210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 </a:t>
            </a:r>
            <a:r>
              <a:rPr lang="en-US" altLang="zh-TW" sz="2400" dirty="0" err="1"/>
              <a:t>init</a:t>
            </a:r>
            <a:endParaRPr lang="en-US" altLang="zh-TW" sz="2400" dirty="0"/>
          </a:p>
          <a:p>
            <a:pPr algn="ctr"/>
            <a:r>
              <a:rPr lang="en-US" altLang="zh-TW" sz="2400" b="1" dirty="0"/>
              <a:t>Again</a:t>
            </a:r>
            <a:endParaRPr lang="zh-TW" altLang="en-US" sz="2400" b="1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C692057-362F-45C0-876E-57D214C450D6}"/>
              </a:ext>
            </a:extLst>
          </p:cNvPr>
          <p:cNvCxnSpPr/>
          <p:nvPr/>
        </p:nvCxnSpPr>
        <p:spPr>
          <a:xfrm>
            <a:off x="590753" y="5260725"/>
            <a:ext cx="7239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289CAC3B-3790-473F-A7CC-03024BE36454}"/>
              </a:ext>
            </a:extLst>
          </p:cNvPr>
          <p:cNvCxnSpPr/>
          <p:nvPr/>
        </p:nvCxnSpPr>
        <p:spPr>
          <a:xfrm>
            <a:off x="590753" y="5819525"/>
            <a:ext cx="723900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A99C81E8-F5CB-4BB4-AE5D-E4C896FE297A}"/>
              </a:ext>
            </a:extLst>
          </p:cNvPr>
          <p:cNvCxnSpPr/>
          <p:nvPr/>
        </p:nvCxnSpPr>
        <p:spPr>
          <a:xfrm>
            <a:off x="590753" y="6391025"/>
            <a:ext cx="723900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23807D6-CFD3-4E5A-BB3A-514B698CDE84}"/>
              </a:ext>
            </a:extLst>
          </p:cNvPr>
          <p:cNvSpPr txBox="1"/>
          <p:nvPr/>
        </p:nvSpPr>
        <p:spPr>
          <a:xfrm>
            <a:off x="1484899" y="5032993"/>
            <a:ext cx="3270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 Init weights</a:t>
            </a:r>
            <a:endParaRPr lang="zh-TW" altLang="en-US" sz="2400" dirty="0"/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F0F6199E-875D-4D45-A2EA-7B87282F61F5}"/>
              </a:ext>
            </a:extLst>
          </p:cNvPr>
          <p:cNvSpPr txBox="1"/>
          <p:nvPr/>
        </p:nvSpPr>
        <p:spPr>
          <a:xfrm>
            <a:off x="1484899" y="5565470"/>
            <a:ext cx="3270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Trained weight</a:t>
            </a:r>
            <a:endParaRPr lang="zh-TW" altLang="en-US" sz="2400" dirty="0"/>
          </a:p>
        </p:txBody>
      </p:sp>
      <p:sp>
        <p:nvSpPr>
          <p:cNvPr id="156" name="文字方塊 155">
            <a:extLst>
              <a:ext uri="{FF2B5EF4-FFF2-40B4-BE49-F238E27FC236}">
                <a16:creationId xmlns:a16="http://schemas.microsoft.com/office/drawing/2014/main" id="{FB55F14B-BB21-4C72-BD74-00AAEAD061BF}"/>
              </a:ext>
            </a:extLst>
          </p:cNvPr>
          <p:cNvSpPr txBox="1"/>
          <p:nvPr/>
        </p:nvSpPr>
        <p:spPr>
          <a:xfrm>
            <a:off x="1484899" y="6160745"/>
            <a:ext cx="3745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Another random Init weights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13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" grpId="0" animBg="1"/>
      <p:bldP spid="134" grpId="0" animBg="1"/>
      <p:bldP spid="137" grpId="0" animBg="1"/>
      <p:bldP spid="138" grpId="0" animBg="1"/>
      <p:bldP spid="19" grpId="0"/>
      <p:bldP spid="140" grpId="0"/>
      <p:bldP spid="145" grpId="0"/>
      <p:bldP spid="1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E05AAB-BF93-4744-BED1-EDDCE22F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Pruning?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6674FE-0B19-4EF7-B8D4-83F1299A3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111623"/>
            <a:ext cx="7886700" cy="206533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A89401-3D94-411F-889F-6D395D05E804}"/>
              </a:ext>
            </a:extLst>
          </p:cNvPr>
          <p:cNvSpPr/>
          <p:nvPr/>
        </p:nvSpPr>
        <p:spPr>
          <a:xfrm>
            <a:off x="628650" y="1277854"/>
            <a:ext cx="38589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Lottery Ticket Hypothesis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633B396-749F-427D-A090-1B6C08986DDE}"/>
              </a:ext>
            </a:extLst>
          </p:cNvPr>
          <p:cNvSpPr txBox="1"/>
          <p:nvPr/>
        </p:nvSpPr>
        <p:spPr>
          <a:xfrm>
            <a:off x="2296010" y="176769"/>
            <a:ext cx="6640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Deconstructing Lottery Tickets: Zeros, Signs, and the </a:t>
            </a:r>
            <a:r>
              <a:rPr lang="en-US" altLang="zh-TW" i="0" dirty="0" err="1">
                <a:solidFill>
                  <a:srgbClr val="000000"/>
                </a:solidFill>
                <a:effectLst/>
                <a:latin typeface="Lucida Grande"/>
              </a:rPr>
              <a:t>Supermask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70EA37E-D847-4B3C-B354-CF467D27183B}"/>
              </a:ext>
            </a:extLst>
          </p:cNvPr>
          <p:cNvSpPr txBox="1"/>
          <p:nvPr/>
        </p:nvSpPr>
        <p:spPr>
          <a:xfrm>
            <a:off x="4364296" y="4963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https://arxiv.org/abs/1905.01067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EDBD6A-6806-4EE9-833E-B64DC3CB0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9406"/>
            <a:ext cx="914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3B114280-C662-4B18-95E7-E73E63674315}"/>
              </a:ext>
            </a:extLst>
          </p:cNvPr>
          <p:cNvSpPr/>
          <p:nvPr/>
        </p:nvSpPr>
        <p:spPr>
          <a:xfrm>
            <a:off x="6838871" y="2396548"/>
            <a:ext cx="991335" cy="164413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63C4E64-EF32-430C-950F-AF02E6C836AD}"/>
              </a:ext>
            </a:extLst>
          </p:cNvPr>
          <p:cNvSpPr/>
          <p:nvPr/>
        </p:nvSpPr>
        <p:spPr>
          <a:xfrm>
            <a:off x="243629" y="2430339"/>
            <a:ext cx="991335" cy="164413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2867AA-7A38-4901-921F-7C703C936343}"/>
              </a:ext>
            </a:extLst>
          </p:cNvPr>
          <p:cNvSpPr/>
          <p:nvPr/>
        </p:nvSpPr>
        <p:spPr>
          <a:xfrm>
            <a:off x="628650" y="4360732"/>
            <a:ext cx="8115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“sign-</a:t>
            </a:r>
            <a:r>
              <a:rPr lang="en-US" altLang="zh-TW" sz="2400" dirty="0" err="1"/>
              <a:t>ificance</a:t>
            </a:r>
            <a:r>
              <a:rPr lang="en-US" altLang="zh-TW" sz="2400" dirty="0"/>
              <a:t>” of initial weights: Keeping the sign is critical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2DE1B7-AE21-4FDE-9EA0-E6B2B16FBE55}"/>
              </a:ext>
            </a:extLst>
          </p:cNvPr>
          <p:cNvSpPr/>
          <p:nvPr/>
        </p:nvSpPr>
        <p:spPr>
          <a:xfrm>
            <a:off x="628650" y="1789804"/>
            <a:ext cx="8115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Different pruning strategy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A93FE5-FBCC-4371-946A-129E176E4CAE}"/>
              </a:ext>
            </a:extLst>
          </p:cNvPr>
          <p:cNvSpPr/>
          <p:nvPr/>
        </p:nvSpPr>
        <p:spPr>
          <a:xfrm>
            <a:off x="628650" y="5491132"/>
            <a:ext cx="8115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Pruning weights from a network with random weights 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8374C2-9C30-4DB0-8892-3F80F22E48DD}"/>
              </a:ext>
            </a:extLst>
          </p:cNvPr>
          <p:cNvSpPr txBox="1"/>
          <p:nvPr/>
        </p:nvSpPr>
        <p:spPr>
          <a:xfrm>
            <a:off x="5616153" y="6143692"/>
            <a:ext cx="3392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https://arxiv.org/abs/1906.04358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D1B4F8-CC5A-4EF8-A71C-30B2CED2B7BE}"/>
              </a:ext>
            </a:extLst>
          </p:cNvPr>
          <p:cNvSpPr txBox="1"/>
          <p:nvPr/>
        </p:nvSpPr>
        <p:spPr>
          <a:xfrm>
            <a:off x="1971675" y="61436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Weight Agnostic Neural Networks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6A3099A-7832-4BC8-A414-51D00D4DE286}"/>
              </a:ext>
            </a:extLst>
          </p:cNvPr>
          <p:cNvSpPr txBox="1"/>
          <p:nvPr/>
        </p:nvSpPr>
        <p:spPr>
          <a:xfrm>
            <a:off x="2064297" y="490140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0.9, 3.1, -9.1, 8.5 ……  </a:t>
            </a:r>
            <a:endParaRPr lang="zh-TW" altLang="en-US" sz="2400" dirty="0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A756AF6-6847-4C8A-ABA9-96BA37B49C84}"/>
              </a:ext>
            </a:extLst>
          </p:cNvPr>
          <p:cNvSpPr/>
          <p:nvPr/>
        </p:nvSpPr>
        <p:spPr>
          <a:xfrm>
            <a:off x="4973527" y="4995729"/>
            <a:ext cx="582339" cy="255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0E65B6B-6E69-48AF-8747-1B478A87E06E}"/>
                  </a:ext>
                </a:extLst>
              </p:cNvPr>
              <p:cNvSpPr txBox="1"/>
              <p:nvPr/>
            </p:nvSpPr>
            <p:spPr>
              <a:xfrm>
                <a:off x="5711998" y="4879740"/>
                <a:ext cx="320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+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, +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, -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, +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400" dirty="0"/>
                  <a:t> ……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0E65B6B-6E69-48AF-8747-1B478A87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998" y="4879740"/>
                <a:ext cx="3200400" cy="461665"/>
              </a:xfrm>
              <a:prstGeom prst="rect">
                <a:avLst/>
              </a:prstGeom>
              <a:blipFill>
                <a:blip r:embed="rId3"/>
                <a:stretch>
                  <a:fillRect l="-285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8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5" grpId="0"/>
      <p:bldP spid="17" grpId="0"/>
      <p:bldP spid="16" grpId="0"/>
      <p:bldP spid="18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7A924B-9E54-4BED-B4C7-5BDE55DC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Pruning?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CF0495-CD43-4BA5-8983-C59D27501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/>
              <a:t>Rethinking the Value of Network Pruning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A67B32-4D0F-47A5-8B73-04888E0BA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1331"/>
            <a:ext cx="9144000" cy="220614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A146A6-E45D-47A8-AC3C-26CE28E17BF1}"/>
              </a:ext>
            </a:extLst>
          </p:cNvPr>
          <p:cNvSpPr/>
          <p:nvPr/>
        </p:nvSpPr>
        <p:spPr>
          <a:xfrm>
            <a:off x="628650" y="4923214"/>
            <a:ext cx="8115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/>
              <a:t>New</a:t>
            </a:r>
            <a:r>
              <a:rPr lang="en-US" altLang="zh-TW" sz="2400" dirty="0"/>
              <a:t> random initialization, not </a:t>
            </a:r>
            <a:r>
              <a:rPr lang="en-US" altLang="zh-TW" sz="2400" b="1" dirty="0"/>
              <a:t>original</a:t>
            </a:r>
            <a:r>
              <a:rPr lang="en-US" altLang="zh-TW" sz="2400" dirty="0"/>
              <a:t> random initialization in “Lottery Ticket Hypothesis”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Limitation of “Lottery Ticket Hypothesis” (small </a:t>
            </a:r>
            <a:r>
              <a:rPr lang="en-US" altLang="zh-TW" sz="2400" dirty="0" err="1"/>
              <a:t>lr</a:t>
            </a:r>
            <a:r>
              <a:rPr lang="en-US" altLang="zh-TW" sz="2400" dirty="0"/>
              <a:t>, unstructured)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BDE7C7-499E-4028-8029-EAFDACD08457}"/>
              </a:ext>
            </a:extLst>
          </p:cNvPr>
          <p:cNvSpPr txBox="1"/>
          <p:nvPr/>
        </p:nvSpPr>
        <p:spPr>
          <a:xfrm>
            <a:off x="5076497" y="83149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TW" sz="1800" dirty="0">
                <a:hlinkClick r:id="rId4"/>
              </a:rPr>
              <a:t>https://arxiv.org/abs/1810.05270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0891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894654" y="1"/>
            <a:ext cx="3761187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7836AFC-3996-4F71-9983-39099540D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641" y="924232"/>
            <a:ext cx="7230431" cy="3285866"/>
          </a:xfrm>
        </p:spPr>
        <p:txBody>
          <a:bodyPr>
            <a:normAutofit/>
          </a:bodyPr>
          <a:lstStyle/>
          <a:p>
            <a:pPr algn="l"/>
            <a:r>
              <a:rPr lang="en-US" altLang="zh-TW" sz="4800" b="1" dirty="0"/>
              <a:t>Knowledge Distillation</a:t>
            </a:r>
            <a:endParaRPr lang="zh-TW" altLang="en-US" sz="48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E4197F-3529-4299-95EE-FBFC3F94D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642" y="4210098"/>
            <a:ext cx="5383553" cy="863348"/>
          </a:xfrm>
        </p:spPr>
        <p:txBody>
          <a:bodyPr>
            <a:normAutofit/>
          </a:bodyPr>
          <a:lstStyle/>
          <a:p>
            <a:pPr algn="l"/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18359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Knowledge </a:t>
            </a:r>
            <a:br>
              <a:rPr lang="en-US" altLang="zh-TW" dirty="0"/>
            </a:br>
            <a:r>
              <a:rPr lang="en-US" altLang="zh-TW" dirty="0"/>
              <a:t>Distillation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BEA8A2-3A6F-42C0-95CC-E8B28F272422}"/>
              </a:ext>
            </a:extLst>
          </p:cNvPr>
          <p:cNvSpPr/>
          <p:nvPr/>
        </p:nvSpPr>
        <p:spPr>
          <a:xfrm>
            <a:off x="4974199" y="238946"/>
            <a:ext cx="4105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Knowledge Distillation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https://arxiv.org/pdf/1503.02531.pdf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 Deep Nets Really Need to be Deep?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https://arxiv.org/pdf/1312.6184.pdf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FC5155-962E-40AD-AD54-C9456260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027" y="5522959"/>
            <a:ext cx="946724" cy="964042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7BB5C5E2-C10C-4E6B-83C4-F0B8CB5D64A5}"/>
              </a:ext>
            </a:extLst>
          </p:cNvPr>
          <p:cNvSpPr/>
          <p:nvPr/>
        </p:nvSpPr>
        <p:spPr>
          <a:xfrm rot="16200000">
            <a:off x="3448376" y="4926731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0ADAF40-0597-401F-A1B4-FDE406B53779}"/>
              </a:ext>
            </a:extLst>
          </p:cNvPr>
          <p:cNvSpPr/>
          <p:nvPr/>
        </p:nvSpPr>
        <p:spPr>
          <a:xfrm rot="16200000">
            <a:off x="3448375" y="2958836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F14D43-2DC4-4324-90BD-8349253AB765}"/>
              </a:ext>
            </a:extLst>
          </p:cNvPr>
          <p:cNvSpPr txBox="1"/>
          <p:nvPr/>
        </p:nvSpPr>
        <p:spPr>
          <a:xfrm>
            <a:off x="1456653" y="2478950"/>
            <a:ext cx="4550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“1”: 0.7, “7”: 0.2, “9”: 0.1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A84BA93-A1DD-458F-862E-970AC91F1AE1}"/>
              </a:ext>
            </a:extLst>
          </p:cNvPr>
          <p:cNvSpPr/>
          <p:nvPr/>
        </p:nvSpPr>
        <p:spPr>
          <a:xfrm rot="16200000">
            <a:off x="7077647" y="4947178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59434CA-AEE7-487C-B042-81814E462301}"/>
              </a:ext>
            </a:extLst>
          </p:cNvPr>
          <p:cNvSpPr/>
          <p:nvPr/>
        </p:nvSpPr>
        <p:spPr>
          <a:xfrm rot="16200000">
            <a:off x="7077646" y="2979283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2AD7ECE-CB38-4914-A2A0-05654EB5DFE5}"/>
              </a:ext>
            </a:extLst>
          </p:cNvPr>
          <p:cNvSpPr txBox="1"/>
          <p:nvPr/>
        </p:nvSpPr>
        <p:spPr>
          <a:xfrm>
            <a:off x="6700745" y="2483814"/>
            <a:ext cx="136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箭號: 左-右雙向 15">
            <a:extLst>
              <a:ext uri="{FF2B5EF4-FFF2-40B4-BE49-F238E27FC236}">
                <a16:creationId xmlns:a16="http://schemas.microsoft.com/office/drawing/2014/main" id="{BC3803B6-7CC4-4511-8C6F-EB940160656F}"/>
              </a:ext>
            </a:extLst>
          </p:cNvPr>
          <p:cNvSpPr/>
          <p:nvPr/>
        </p:nvSpPr>
        <p:spPr>
          <a:xfrm>
            <a:off x="5567059" y="2521914"/>
            <a:ext cx="1361829" cy="4187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148043F-8285-4F54-8225-F50280075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297" y="5475119"/>
            <a:ext cx="946724" cy="96404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F6A991-A7A5-42D0-9181-4B3B8DA2C47F}"/>
              </a:ext>
            </a:extLst>
          </p:cNvPr>
          <p:cNvSpPr txBox="1"/>
          <p:nvPr/>
        </p:nvSpPr>
        <p:spPr>
          <a:xfrm>
            <a:off x="2729034" y="2021750"/>
            <a:ext cx="2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target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0C97A8-144A-47CE-A2ED-6B048F1E2D23}"/>
              </a:ext>
            </a:extLst>
          </p:cNvPr>
          <p:cNvSpPr txBox="1"/>
          <p:nvPr/>
        </p:nvSpPr>
        <p:spPr>
          <a:xfrm>
            <a:off x="5178289" y="1690689"/>
            <a:ext cx="220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Cross-entropy minimization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6642CD-9929-436B-BD1F-6B2263ADAA9A}"/>
              </a:ext>
            </a:extLst>
          </p:cNvPr>
          <p:cNvSpPr txBox="1"/>
          <p:nvPr/>
        </p:nvSpPr>
        <p:spPr>
          <a:xfrm>
            <a:off x="388271" y="5217403"/>
            <a:ext cx="2618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Providing the information that “1” is similar to “7”</a:t>
            </a:r>
            <a:endParaRPr lang="zh-TW" altLang="en-US" sz="24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CCE881A-D804-42D7-99BD-9B60E032D760}"/>
              </a:ext>
            </a:extLst>
          </p:cNvPr>
          <p:cNvSpPr/>
          <p:nvPr/>
        </p:nvSpPr>
        <p:spPr>
          <a:xfrm>
            <a:off x="6290721" y="3610730"/>
            <a:ext cx="2203364" cy="13042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Student Net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Small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0A2079C-8FC9-44E9-83DD-6637FB94D5DE}"/>
              </a:ext>
            </a:extLst>
          </p:cNvPr>
          <p:cNvSpPr/>
          <p:nvPr/>
        </p:nvSpPr>
        <p:spPr>
          <a:xfrm>
            <a:off x="2650707" y="3610730"/>
            <a:ext cx="2203364" cy="1304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Teacher Net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(Large)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42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 animBg="1"/>
      <p:bldP spid="14" grpId="0" animBg="1"/>
      <p:bldP spid="15" grpId="0"/>
      <p:bldP spid="16" grpId="0" animBg="1"/>
      <p:bldP spid="18" grpId="0"/>
      <p:bldP spid="19" grpId="0"/>
      <p:bldP spid="3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7C7F4248-AE9C-4358-BFCA-7C9CCAB39D1C}"/>
              </a:ext>
            </a:extLst>
          </p:cNvPr>
          <p:cNvGrpSpPr/>
          <p:nvPr/>
        </p:nvGrpSpPr>
        <p:grpSpPr>
          <a:xfrm>
            <a:off x="2394384" y="3496872"/>
            <a:ext cx="2688114" cy="1596412"/>
            <a:chOff x="-624711" y="3947305"/>
            <a:chExt cx="2688114" cy="159641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5CE83A7-416C-40FD-A9DB-C15939818D3F}"/>
                </a:ext>
              </a:extLst>
            </p:cNvPr>
            <p:cNvSpPr/>
            <p:nvPr/>
          </p:nvSpPr>
          <p:spPr>
            <a:xfrm>
              <a:off x="-624711" y="3947305"/>
              <a:ext cx="2267376" cy="130419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Model 1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9298959-5959-4995-A61A-9646775A6E20}"/>
                </a:ext>
              </a:extLst>
            </p:cNvPr>
            <p:cNvSpPr/>
            <p:nvPr/>
          </p:nvSpPr>
          <p:spPr>
            <a:xfrm>
              <a:off x="-450513" y="4088905"/>
              <a:ext cx="2267376" cy="130419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Model 2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24B2591-29AB-48C2-BD69-4018C2CA97DD}"/>
                </a:ext>
              </a:extLst>
            </p:cNvPr>
            <p:cNvSpPr/>
            <p:nvPr/>
          </p:nvSpPr>
          <p:spPr>
            <a:xfrm>
              <a:off x="-203973" y="4239518"/>
              <a:ext cx="2267376" cy="130419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40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rPr>
                <a:t>N Networks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Knowledge </a:t>
            </a:r>
            <a:br>
              <a:rPr lang="en-US" altLang="zh-TW" dirty="0"/>
            </a:br>
            <a:r>
              <a:rPr lang="en-US" altLang="zh-TW" dirty="0"/>
              <a:t>Distillation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BEA8A2-3A6F-42C0-95CC-E8B28F272422}"/>
              </a:ext>
            </a:extLst>
          </p:cNvPr>
          <p:cNvSpPr/>
          <p:nvPr/>
        </p:nvSpPr>
        <p:spPr>
          <a:xfrm>
            <a:off x="4974199" y="238946"/>
            <a:ext cx="4105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Knowledge Distillation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https://arxiv.org/pdf/1503.02531.pdf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 Deep Nets Really Need to be Deep?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https://arxiv.org/pdf/1312.6184.pdf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FC5155-962E-40AD-AD54-C9456260B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027" y="5522959"/>
            <a:ext cx="946724" cy="964042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7BB5C5E2-C10C-4E6B-83C4-F0B8CB5D64A5}"/>
              </a:ext>
            </a:extLst>
          </p:cNvPr>
          <p:cNvSpPr/>
          <p:nvPr/>
        </p:nvSpPr>
        <p:spPr>
          <a:xfrm rot="16200000">
            <a:off x="3448376" y="4926731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0ADAF40-0597-401F-A1B4-FDE406B53779}"/>
              </a:ext>
            </a:extLst>
          </p:cNvPr>
          <p:cNvSpPr/>
          <p:nvPr/>
        </p:nvSpPr>
        <p:spPr>
          <a:xfrm rot="16200000">
            <a:off x="3448375" y="2958836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EF14D43-2DC4-4324-90BD-8349253AB765}"/>
              </a:ext>
            </a:extLst>
          </p:cNvPr>
          <p:cNvSpPr txBox="1"/>
          <p:nvPr/>
        </p:nvSpPr>
        <p:spPr>
          <a:xfrm>
            <a:off x="1456653" y="2478950"/>
            <a:ext cx="4550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“1”: 0.7, “7”: 0.2, “9”: 0.1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8A84BA93-A1DD-458F-862E-970AC91F1AE1}"/>
              </a:ext>
            </a:extLst>
          </p:cNvPr>
          <p:cNvSpPr/>
          <p:nvPr/>
        </p:nvSpPr>
        <p:spPr>
          <a:xfrm rot="16200000">
            <a:off x="7077647" y="4947178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59434CA-AEE7-487C-B042-81814E462301}"/>
              </a:ext>
            </a:extLst>
          </p:cNvPr>
          <p:cNvSpPr/>
          <p:nvPr/>
        </p:nvSpPr>
        <p:spPr>
          <a:xfrm rot="16200000">
            <a:off x="7077646" y="2979283"/>
            <a:ext cx="608029" cy="5844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2AD7ECE-CB38-4914-A2A0-05654EB5DFE5}"/>
              </a:ext>
            </a:extLst>
          </p:cNvPr>
          <p:cNvSpPr txBox="1"/>
          <p:nvPr/>
        </p:nvSpPr>
        <p:spPr>
          <a:xfrm>
            <a:off x="6700745" y="2483814"/>
            <a:ext cx="136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箭號: 左-右雙向 15">
            <a:extLst>
              <a:ext uri="{FF2B5EF4-FFF2-40B4-BE49-F238E27FC236}">
                <a16:creationId xmlns:a16="http://schemas.microsoft.com/office/drawing/2014/main" id="{BC3803B6-7CC4-4511-8C6F-EB940160656F}"/>
              </a:ext>
            </a:extLst>
          </p:cNvPr>
          <p:cNvSpPr/>
          <p:nvPr/>
        </p:nvSpPr>
        <p:spPr>
          <a:xfrm>
            <a:off x="5567059" y="2521914"/>
            <a:ext cx="1361829" cy="4187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148043F-8285-4F54-8225-F50280075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297" y="5475119"/>
            <a:ext cx="946724" cy="96404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F6A991-A7A5-42D0-9181-4B3B8DA2C47F}"/>
              </a:ext>
            </a:extLst>
          </p:cNvPr>
          <p:cNvSpPr txBox="1"/>
          <p:nvPr/>
        </p:nvSpPr>
        <p:spPr>
          <a:xfrm>
            <a:off x="2729034" y="2021750"/>
            <a:ext cx="2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target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0C97A8-144A-47CE-A2ED-6B048F1E2D23}"/>
              </a:ext>
            </a:extLst>
          </p:cNvPr>
          <p:cNvSpPr txBox="1"/>
          <p:nvPr/>
        </p:nvSpPr>
        <p:spPr>
          <a:xfrm>
            <a:off x="5178289" y="1690689"/>
            <a:ext cx="220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Cross-entropy minimization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794A3D-9C3B-4BD3-AC6C-65F6B1F56BCC}"/>
              </a:ext>
            </a:extLst>
          </p:cNvPr>
          <p:cNvSpPr txBox="1"/>
          <p:nvPr/>
        </p:nvSpPr>
        <p:spPr>
          <a:xfrm>
            <a:off x="463666" y="2422259"/>
            <a:ext cx="173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Ensemble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BD485EF-DD1C-467E-81ED-1B62A23D8BCA}"/>
              </a:ext>
            </a:extLst>
          </p:cNvPr>
          <p:cNvSpPr txBox="1"/>
          <p:nvPr/>
        </p:nvSpPr>
        <p:spPr>
          <a:xfrm>
            <a:off x="476231" y="2905055"/>
            <a:ext cx="226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Average many models</a:t>
            </a:r>
            <a:endParaRPr lang="zh-TW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CAAE2F-6A36-412A-B120-F0EAA28EF003}"/>
              </a:ext>
            </a:extLst>
          </p:cNvPr>
          <p:cNvSpPr/>
          <p:nvPr/>
        </p:nvSpPr>
        <p:spPr>
          <a:xfrm>
            <a:off x="2070100" y="2466250"/>
            <a:ext cx="3378200" cy="46808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D7120276-B08B-45E2-8816-D762D31266BD}"/>
              </a:ext>
            </a:extLst>
          </p:cNvPr>
          <p:cNvSpPr/>
          <p:nvPr/>
        </p:nvSpPr>
        <p:spPr>
          <a:xfrm>
            <a:off x="6290721" y="3610730"/>
            <a:ext cx="2203364" cy="13042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Student Net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lang="en-US" altLang="zh-TW" sz="24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Small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0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D9DA21-D111-4C67-8349-8A9FD162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Knowledge Distillation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D753B4-6589-4A4E-BA6A-1A99C8DDA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Temperature for 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FEAAFCE-6F2F-4AAD-BBC4-BA673CCBB9ED}"/>
                  </a:ext>
                </a:extLst>
              </p:cNvPr>
              <p:cNvSpPr txBox="1"/>
              <p:nvPr/>
            </p:nvSpPr>
            <p:spPr>
              <a:xfrm>
                <a:off x="1296023" y="2507342"/>
                <a:ext cx="2512354" cy="101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3FEAAFCE-6F2F-4AAD-BBC4-BA673CCBB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023" y="2507342"/>
                <a:ext cx="2512354" cy="1017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D081FB-F9AE-4A55-B002-09F3244BE146}"/>
                  </a:ext>
                </a:extLst>
              </p:cNvPr>
              <p:cNvSpPr txBox="1"/>
              <p:nvPr/>
            </p:nvSpPr>
            <p:spPr>
              <a:xfrm>
                <a:off x="5258423" y="2507342"/>
                <a:ext cx="2909771" cy="1017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CD081FB-F9AE-4A55-B002-09F3244BE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23" y="2507342"/>
                <a:ext cx="2909771" cy="10179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>
            <a:extLst>
              <a:ext uri="{FF2B5EF4-FFF2-40B4-BE49-F238E27FC236}">
                <a16:creationId xmlns:a16="http://schemas.microsoft.com/office/drawing/2014/main" id="{5ADCE0DA-C47C-4230-BB00-EB2D6FD87A31}"/>
              </a:ext>
            </a:extLst>
          </p:cNvPr>
          <p:cNvSpPr/>
          <p:nvPr/>
        </p:nvSpPr>
        <p:spPr>
          <a:xfrm>
            <a:off x="4123090" y="2735942"/>
            <a:ext cx="807092" cy="59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13A5D47-22AB-4FD5-A0A2-AE2958C7833F}"/>
                  </a:ext>
                </a:extLst>
              </p:cNvPr>
              <p:cNvSpPr txBox="1"/>
              <p:nvPr/>
            </p:nvSpPr>
            <p:spPr>
              <a:xfrm>
                <a:off x="1172340" y="4982227"/>
                <a:ext cx="12765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13A5D47-22AB-4FD5-A0A2-AE2958C78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340" y="4982227"/>
                <a:ext cx="1276568" cy="369332"/>
              </a:xfrm>
              <a:prstGeom prst="rect">
                <a:avLst/>
              </a:prstGeom>
              <a:blipFill>
                <a:blip r:embed="rId5"/>
                <a:stretch>
                  <a:fillRect l="-5238" r="-5714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4992F94-A00D-4015-B388-D8215B2D5A45}"/>
                  </a:ext>
                </a:extLst>
              </p:cNvPr>
              <p:cNvSpPr txBox="1"/>
              <p:nvPr/>
            </p:nvSpPr>
            <p:spPr>
              <a:xfrm>
                <a:off x="1172340" y="5530470"/>
                <a:ext cx="1113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4992F94-A00D-4015-B388-D8215B2D5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340" y="5530470"/>
                <a:ext cx="1113766" cy="369332"/>
              </a:xfrm>
              <a:prstGeom prst="rect">
                <a:avLst/>
              </a:prstGeom>
              <a:blipFill>
                <a:blip r:embed="rId6"/>
                <a:stretch>
                  <a:fillRect l="-6557" r="-655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F710106-2376-4373-8FD9-3C5B3076CC8E}"/>
                  </a:ext>
                </a:extLst>
              </p:cNvPr>
              <p:cNvSpPr txBox="1"/>
              <p:nvPr/>
            </p:nvSpPr>
            <p:spPr>
              <a:xfrm>
                <a:off x="1172340" y="6078713"/>
                <a:ext cx="9438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F710106-2376-4373-8FD9-3C5B3076C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340" y="6078713"/>
                <a:ext cx="943848" cy="369332"/>
              </a:xfrm>
              <a:prstGeom prst="rect">
                <a:avLst/>
              </a:prstGeom>
              <a:blipFill>
                <a:blip r:embed="rId7"/>
                <a:stretch>
                  <a:fillRect l="-7742" r="-774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C625E9-0FC7-45A3-841E-16CD088AB091}"/>
                  </a:ext>
                </a:extLst>
              </p:cNvPr>
              <p:cNvSpPr txBox="1"/>
              <p:nvPr/>
            </p:nvSpPr>
            <p:spPr>
              <a:xfrm>
                <a:off x="2975245" y="4982227"/>
                <a:ext cx="9367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C625E9-0FC7-45A3-841E-16CD088AB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245" y="4982227"/>
                <a:ext cx="936731" cy="369332"/>
              </a:xfrm>
              <a:prstGeom prst="rect">
                <a:avLst/>
              </a:prstGeom>
              <a:blipFill>
                <a:blip r:embed="rId8"/>
                <a:stretch>
                  <a:fillRect l="-7792" r="-77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B461CA8-3BF3-48BA-9174-8101D9C120A6}"/>
                  </a:ext>
                </a:extLst>
              </p:cNvPr>
              <p:cNvSpPr txBox="1"/>
              <p:nvPr/>
            </p:nvSpPr>
            <p:spPr>
              <a:xfrm>
                <a:off x="2975245" y="5530470"/>
                <a:ext cx="940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B461CA8-3BF3-48BA-9174-8101D9C12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245" y="5530470"/>
                <a:ext cx="940642" cy="369332"/>
              </a:xfrm>
              <a:prstGeom prst="rect">
                <a:avLst/>
              </a:prstGeom>
              <a:blipFill>
                <a:blip r:embed="rId9"/>
                <a:stretch>
                  <a:fillRect l="-7792" r="-77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627A18B-8843-46D7-90A8-4F2C1C0AE5E4}"/>
                  </a:ext>
                </a:extLst>
              </p:cNvPr>
              <p:cNvSpPr txBox="1"/>
              <p:nvPr/>
            </p:nvSpPr>
            <p:spPr>
              <a:xfrm>
                <a:off x="2975245" y="6078713"/>
                <a:ext cx="940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627A18B-8843-46D7-90A8-4F2C1C0AE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245" y="6078713"/>
                <a:ext cx="940642" cy="369332"/>
              </a:xfrm>
              <a:prstGeom prst="rect">
                <a:avLst/>
              </a:prstGeom>
              <a:blipFill>
                <a:blip r:embed="rId10"/>
                <a:stretch>
                  <a:fillRect l="-7792" r="-77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DE4AA1F-5CAB-4674-B6ED-96D301F0C945}"/>
                  </a:ext>
                </a:extLst>
              </p:cNvPr>
              <p:cNvSpPr txBox="1"/>
              <p:nvPr/>
            </p:nvSpPr>
            <p:spPr>
              <a:xfrm>
                <a:off x="5228210" y="5040291"/>
                <a:ext cx="1276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DE4AA1F-5CAB-4674-B6ED-96D301F0C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210" y="5040291"/>
                <a:ext cx="1276888" cy="369332"/>
              </a:xfrm>
              <a:prstGeom prst="rect">
                <a:avLst/>
              </a:prstGeom>
              <a:blipFill>
                <a:blip r:embed="rId11"/>
                <a:stretch>
                  <a:fillRect l="-5263" r="-5263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FDC7350-6BE1-40E5-A029-91F6F86DFF93}"/>
                  </a:ext>
                </a:extLst>
              </p:cNvPr>
              <p:cNvSpPr txBox="1"/>
              <p:nvPr/>
            </p:nvSpPr>
            <p:spPr>
              <a:xfrm>
                <a:off x="5228210" y="5588534"/>
                <a:ext cx="15164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FDC7350-6BE1-40E5-A029-91F6F86DF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210" y="5588534"/>
                <a:ext cx="1516441" cy="369332"/>
              </a:xfrm>
              <a:prstGeom prst="rect">
                <a:avLst/>
              </a:prstGeom>
              <a:blipFill>
                <a:blip r:embed="rId12"/>
                <a:stretch>
                  <a:fillRect l="-4435" r="-4839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E3CD2F8-6084-4B54-B433-B5BAD5476914}"/>
                  </a:ext>
                </a:extLst>
              </p:cNvPr>
              <p:cNvSpPr txBox="1"/>
              <p:nvPr/>
            </p:nvSpPr>
            <p:spPr>
              <a:xfrm>
                <a:off x="5228210" y="6136777"/>
                <a:ext cx="16863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E3CD2F8-6084-4B54-B433-B5BAD5476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210" y="6136777"/>
                <a:ext cx="1686359" cy="369332"/>
              </a:xfrm>
              <a:prstGeom prst="rect">
                <a:avLst/>
              </a:prstGeom>
              <a:blipFill>
                <a:blip r:embed="rId13"/>
                <a:stretch>
                  <a:fillRect l="-3986" r="-4348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7DE761F-0424-4FA0-BD4B-90CAC119ABBA}"/>
                  </a:ext>
                </a:extLst>
              </p:cNvPr>
              <p:cNvSpPr txBox="1"/>
              <p:nvPr/>
            </p:nvSpPr>
            <p:spPr>
              <a:xfrm>
                <a:off x="7169148" y="5037038"/>
                <a:ext cx="13390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=0.56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7DE761F-0424-4FA0-BD4B-90CAC119A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148" y="5037038"/>
                <a:ext cx="1339085" cy="369332"/>
              </a:xfrm>
              <a:prstGeom prst="rect">
                <a:avLst/>
              </a:prstGeom>
              <a:blipFill>
                <a:blip r:embed="rId14"/>
                <a:stretch>
                  <a:fillRect l="-5000" r="-5909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0114962-5A26-416A-AC90-E0C4A296DD45}"/>
                  </a:ext>
                </a:extLst>
              </p:cNvPr>
              <p:cNvSpPr txBox="1"/>
              <p:nvPr/>
            </p:nvSpPr>
            <p:spPr>
              <a:xfrm>
                <a:off x="7169148" y="5585281"/>
                <a:ext cx="13462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=0.23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0114962-5A26-416A-AC90-E0C4A296D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148" y="5585281"/>
                <a:ext cx="1346202" cy="369332"/>
              </a:xfrm>
              <a:prstGeom prst="rect">
                <a:avLst/>
              </a:prstGeom>
              <a:blipFill>
                <a:blip r:embed="rId15"/>
                <a:stretch>
                  <a:fillRect l="-4977" r="-543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3E08FD9-87FB-4E25-A6CE-F08494552651}"/>
                  </a:ext>
                </a:extLst>
              </p:cNvPr>
              <p:cNvSpPr txBox="1"/>
              <p:nvPr/>
            </p:nvSpPr>
            <p:spPr>
              <a:xfrm>
                <a:off x="7169148" y="6133524"/>
                <a:ext cx="13462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.21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3E08FD9-87FB-4E25-A6CE-F08494552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148" y="6133524"/>
                <a:ext cx="1346202" cy="369332"/>
              </a:xfrm>
              <a:prstGeom prst="rect">
                <a:avLst/>
              </a:prstGeom>
              <a:blipFill>
                <a:blip r:embed="rId16"/>
                <a:stretch>
                  <a:fillRect l="-4977" r="-543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60E2D5E-AF1F-46E3-9932-B2A099227892}"/>
                  </a:ext>
                </a:extLst>
              </p:cNvPr>
              <p:cNvSpPr txBox="1"/>
              <p:nvPr/>
            </p:nvSpPr>
            <p:spPr>
              <a:xfrm>
                <a:off x="3963407" y="3370704"/>
                <a:ext cx="11683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60E2D5E-AF1F-46E3-9932-B2A099227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407" y="3370704"/>
                <a:ext cx="1168333" cy="369332"/>
              </a:xfrm>
              <a:prstGeom prst="rect">
                <a:avLst/>
              </a:prstGeom>
              <a:blipFill>
                <a:blip r:embed="rId17"/>
                <a:stretch>
                  <a:fillRect l="-5729" r="-6250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46B4BCA5-741B-45B9-8E8A-8581D032E274}"/>
              </a:ext>
            </a:extLst>
          </p:cNvPr>
          <p:cNvGrpSpPr/>
          <p:nvPr/>
        </p:nvGrpSpPr>
        <p:grpSpPr>
          <a:xfrm>
            <a:off x="1524000" y="3755355"/>
            <a:ext cx="2284377" cy="802935"/>
            <a:chOff x="1524000" y="3755355"/>
            <a:chExt cx="2284377" cy="80293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A39D06E-86CF-41E2-AA1F-1054336E6470}"/>
                </a:ext>
              </a:extLst>
            </p:cNvPr>
            <p:cNvSpPr/>
            <p:nvPr/>
          </p:nvSpPr>
          <p:spPr>
            <a:xfrm>
              <a:off x="1971628" y="3755355"/>
              <a:ext cx="285656" cy="8029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D100543-CFA0-4E89-AF15-D4FE9B08ABD5}"/>
                </a:ext>
              </a:extLst>
            </p:cNvPr>
            <p:cNvSpPr/>
            <p:nvPr/>
          </p:nvSpPr>
          <p:spPr>
            <a:xfrm>
              <a:off x="2562084" y="4397833"/>
              <a:ext cx="285656" cy="160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D587995-7EF0-4E49-AD26-98ADCB03C21A}"/>
                </a:ext>
              </a:extLst>
            </p:cNvPr>
            <p:cNvSpPr/>
            <p:nvPr/>
          </p:nvSpPr>
          <p:spPr>
            <a:xfrm>
              <a:off x="3185230" y="4470403"/>
              <a:ext cx="285656" cy="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B1962AF5-9DB1-4BD5-9833-9AC6B16811A4}"/>
                </a:ext>
              </a:extLst>
            </p:cNvPr>
            <p:cNvCxnSpPr/>
            <p:nvPr/>
          </p:nvCxnSpPr>
          <p:spPr>
            <a:xfrm>
              <a:off x="1524000" y="4542971"/>
              <a:ext cx="22843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784BF1E-CC58-4FE2-8FDD-FD18972FBC31}"/>
              </a:ext>
            </a:extLst>
          </p:cNvPr>
          <p:cNvGrpSpPr/>
          <p:nvPr/>
        </p:nvGrpSpPr>
        <p:grpSpPr>
          <a:xfrm>
            <a:off x="5629759" y="3779682"/>
            <a:ext cx="2284377" cy="802935"/>
            <a:chOff x="1524000" y="3755355"/>
            <a:chExt cx="2284377" cy="80293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DE0D7FA-A04F-45B3-A574-19025A731E6E}"/>
                </a:ext>
              </a:extLst>
            </p:cNvPr>
            <p:cNvSpPr/>
            <p:nvPr/>
          </p:nvSpPr>
          <p:spPr>
            <a:xfrm>
              <a:off x="1971628" y="3755355"/>
              <a:ext cx="285656" cy="8029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1A6D867-96EC-4EAC-8296-5BB019BD4C18}"/>
                </a:ext>
              </a:extLst>
            </p:cNvPr>
            <p:cNvSpPr/>
            <p:nvPr/>
          </p:nvSpPr>
          <p:spPr>
            <a:xfrm>
              <a:off x="2562084" y="4194634"/>
              <a:ext cx="285656" cy="36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23CB774-6FE4-4BB2-B87B-A3C226B9A124}"/>
                </a:ext>
              </a:extLst>
            </p:cNvPr>
            <p:cNvSpPr/>
            <p:nvPr/>
          </p:nvSpPr>
          <p:spPr>
            <a:xfrm>
              <a:off x="3185230" y="4354289"/>
              <a:ext cx="285656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AFC79926-C0A9-4680-B201-7200AD7DDA12}"/>
                </a:ext>
              </a:extLst>
            </p:cNvPr>
            <p:cNvCxnSpPr/>
            <p:nvPr/>
          </p:nvCxnSpPr>
          <p:spPr>
            <a:xfrm>
              <a:off x="1524000" y="4542971"/>
              <a:ext cx="22843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633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894654" y="1"/>
            <a:ext cx="3761187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7836AFC-3996-4F71-9983-39099540D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641" y="924232"/>
            <a:ext cx="7230431" cy="3285866"/>
          </a:xfrm>
        </p:spPr>
        <p:txBody>
          <a:bodyPr>
            <a:normAutofit/>
          </a:bodyPr>
          <a:lstStyle/>
          <a:p>
            <a:pPr algn="l"/>
            <a:r>
              <a:rPr lang="en-US" altLang="zh-TW" sz="4800" b="1" dirty="0"/>
              <a:t>Parameter Quantization</a:t>
            </a:r>
            <a:endParaRPr lang="zh-TW" altLang="en-US" sz="48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E4197F-3529-4299-95EE-FBFC3F94D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642" y="4210098"/>
            <a:ext cx="5383553" cy="863348"/>
          </a:xfrm>
        </p:spPr>
        <p:txBody>
          <a:bodyPr>
            <a:normAutofit/>
          </a:bodyPr>
          <a:lstStyle/>
          <a:p>
            <a:pPr algn="l"/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28677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BERT QA 機器人實戰– 下篇- The coding day 整天打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8" y="0"/>
            <a:ext cx="51435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Smaller Model</a:t>
            </a:r>
            <a:endParaRPr lang="zh-TW" altLang="en-US" dirty="0"/>
          </a:p>
        </p:txBody>
      </p:sp>
      <p:pic>
        <p:nvPicPr>
          <p:cNvPr id="5" name="Picture 6" descr="BERT QA 機器人實戰– 下篇- The coding day 整天打扣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518" y="2228850"/>
            <a:ext cx="900113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向右箭號 5"/>
          <p:cNvSpPr/>
          <p:nvPr/>
        </p:nvSpPr>
        <p:spPr>
          <a:xfrm flipH="1">
            <a:off x="3114673" y="2438400"/>
            <a:ext cx="1771650" cy="7810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3AF759-87A4-4F71-BA39-0F127A944F6D}"/>
              </a:ext>
            </a:extLst>
          </p:cNvPr>
          <p:cNvSpPr txBox="1"/>
          <p:nvPr/>
        </p:nvSpPr>
        <p:spPr>
          <a:xfrm>
            <a:off x="1309886" y="5902680"/>
            <a:ext cx="360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Lower latency, Privacy, etc. 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8A5A0A2-B220-426F-A05A-84D7F39E2354}"/>
              </a:ext>
            </a:extLst>
          </p:cNvPr>
          <p:cNvSpPr txBox="1"/>
          <p:nvPr/>
        </p:nvSpPr>
        <p:spPr>
          <a:xfrm>
            <a:off x="395533" y="3609741"/>
            <a:ext cx="44255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Deploying ML models in resource-constrained environments</a:t>
            </a:r>
            <a:endParaRPr lang="zh-TW" altLang="en-US" sz="2400" dirty="0"/>
          </a:p>
        </p:txBody>
      </p:sp>
      <p:pic>
        <p:nvPicPr>
          <p:cNvPr id="20" name="Picture 8" descr="ãdrone pngãçåçæå°çµæ">
            <a:extLst>
              <a:ext uri="{FF2B5EF4-FFF2-40B4-BE49-F238E27FC236}">
                <a16:creationId xmlns:a16="http://schemas.microsoft.com/office/drawing/2014/main" id="{E177A0DF-4868-4A0C-A2F2-1AA741146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7460" y="4502070"/>
            <a:ext cx="208750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ãsmart watchãçåçæå°çµæ">
            <a:extLst>
              <a:ext uri="{FF2B5EF4-FFF2-40B4-BE49-F238E27FC236}">
                <a16:creationId xmlns:a16="http://schemas.microsoft.com/office/drawing/2014/main" id="{8DE12C8C-BAEC-4532-906C-24D53D162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9793" y="4515785"/>
            <a:ext cx="1237667" cy="12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18285454-8F17-4486-A624-EB3AF417FF2F}"/>
              </a:ext>
            </a:extLst>
          </p:cNvPr>
          <p:cNvSpPr txBox="1"/>
          <p:nvPr/>
        </p:nvSpPr>
        <p:spPr>
          <a:xfrm>
            <a:off x="306948" y="1752268"/>
            <a:ext cx="3906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Less parameters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456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7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0D331-27C3-4E0E-BD98-44A70DFF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Parameter Quantization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88AFD-0068-4E90-AA3B-3B704A48A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4664"/>
          </a:xfrm>
        </p:spPr>
        <p:txBody>
          <a:bodyPr>
            <a:noAutofit/>
          </a:bodyPr>
          <a:lstStyle/>
          <a:p>
            <a:r>
              <a:rPr lang="en-US" altLang="zh-TW" dirty="0"/>
              <a:t>1. Using less bits to represent a value</a:t>
            </a:r>
          </a:p>
          <a:p>
            <a:r>
              <a:rPr lang="en-US" altLang="zh-TW" dirty="0"/>
              <a:t>2. Weight clustering 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1D24E38-FD8C-4129-B8B4-11362B63B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7050"/>
              </p:ext>
            </p:extLst>
          </p:nvPr>
        </p:nvGraphicFramePr>
        <p:xfrm>
          <a:off x="1729648" y="2943873"/>
          <a:ext cx="2331904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6">
                  <a:extLst>
                    <a:ext uri="{9D8B030D-6E8A-4147-A177-3AD203B41FA5}">
                      <a16:colId xmlns:a16="http://schemas.microsoft.com/office/drawing/2014/main" val="3360878390"/>
                    </a:ext>
                  </a:extLst>
                </a:gridCol>
                <a:gridCol w="582976">
                  <a:extLst>
                    <a:ext uri="{9D8B030D-6E8A-4147-A177-3AD203B41FA5}">
                      <a16:colId xmlns:a16="http://schemas.microsoft.com/office/drawing/2014/main" val="4279917585"/>
                    </a:ext>
                  </a:extLst>
                </a:gridCol>
                <a:gridCol w="582976">
                  <a:extLst>
                    <a:ext uri="{9D8B030D-6E8A-4147-A177-3AD203B41FA5}">
                      <a16:colId xmlns:a16="http://schemas.microsoft.com/office/drawing/2014/main" val="2037800550"/>
                    </a:ext>
                  </a:extLst>
                </a:gridCol>
                <a:gridCol w="582976">
                  <a:extLst>
                    <a:ext uri="{9D8B030D-6E8A-4147-A177-3AD203B41FA5}">
                      <a16:colId xmlns:a16="http://schemas.microsoft.com/office/drawing/2014/main" val="1825103640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4.3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36028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-1.2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034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3.0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-0.4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45741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-0.5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-3.4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-5.0</a:t>
                      </a:r>
                      <a:endParaRPr lang="zh-TW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47581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ED08368-423D-453D-924D-F4A829667C84}"/>
              </a:ext>
            </a:extLst>
          </p:cNvPr>
          <p:cNvSpPr txBox="1"/>
          <p:nvPr/>
        </p:nvSpPr>
        <p:spPr>
          <a:xfrm>
            <a:off x="0" y="3428374"/>
            <a:ext cx="163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weights in a network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0FD75A-0FA3-473D-B90A-01926129ECDC}"/>
              </a:ext>
            </a:extLst>
          </p:cNvPr>
          <p:cNvSpPr txBox="1"/>
          <p:nvPr/>
        </p:nvSpPr>
        <p:spPr>
          <a:xfrm>
            <a:off x="2080352" y="4767921"/>
            <a:ext cx="163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Clustering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878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70D331-27C3-4E0E-BD98-44A70DFF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Parameter Quantization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A88AFD-0068-4E90-AA3B-3B704A48A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4664"/>
          </a:xfrm>
        </p:spPr>
        <p:txBody>
          <a:bodyPr>
            <a:noAutofit/>
          </a:bodyPr>
          <a:lstStyle/>
          <a:p>
            <a:r>
              <a:rPr lang="en-US" altLang="zh-TW" dirty="0"/>
              <a:t>1. Using less bits to represent a value</a:t>
            </a:r>
          </a:p>
          <a:p>
            <a:r>
              <a:rPr lang="en-US" altLang="zh-TW" dirty="0"/>
              <a:t>2. Weight clustering 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3. Represent frequent clusters by less bits, represent rare clusters by more bits </a:t>
            </a:r>
          </a:p>
          <a:p>
            <a:pPr lvl="1"/>
            <a:r>
              <a:rPr lang="en-US" altLang="zh-TW" dirty="0"/>
              <a:t>e.g. Huffman encoding</a:t>
            </a:r>
          </a:p>
          <a:p>
            <a:endParaRPr lang="zh-TW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1D24E38-FD8C-4129-B8B4-11362B63B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994780"/>
              </p:ext>
            </p:extLst>
          </p:nvPr>
        </p:nvGraphicFramePr>
        <p:xfrm>
          <a:off x="1729648" y="2943873"/>
          <a:ext cx="2331904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6">
                  <a:extLst>
                    <a:ext uri="{9D8B030D-6E8A-4147-A177-3AD203B41FA5}">
                      <a16:colId xmlns:a16="http://schemas.microsoft.com/office/drawing/2014/main" val="3360878390"/>
                    </a:ext>
                  </a:extLst>
                </a:gridCol>
                <a:gridCol w="582976">
                  <a:extLst>
                    <a:ext uri="{9D8B030D-6E8A-4147-A177-3AD203B41FA5}">
                      <a16:colId xmlns:a16="http://schemas.microsoft.com/office/drawing/2014/main" val="4279917585"/>
                    </a:ext>
                  </a:extLst>
                </a:gridCol>
                <a:gridCol w="582976">
                  <a:extLst>
                    <a:ext uri="{9D8B030D-6E8A-4147-A177-3AD203B41FA5}">
                      <a16:colId xmlns:a16="http://schemas.microsoft.com/office/drawing/2014/main" val="2037800550"/>
                    </a:ext>
                  </a:extLst>
                </a:gridCol>
                <a:gridCol w="582976">
                  <a:extLst>
                    <a:ext uri="{9D8B030D-6E8A-4147-A177-3AD203B41FA5}">
                      <a16:colId xmlns:a16="http://schemas.microsoft.com/office/drawing/2014/main" val="1825103640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1.3</a:t>
                      </a:r>
                      <a:endParaRPr lang="zh-TW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4.3</a:t>
                      </a:r>
                      <a:endParaRPr lang="zh-TW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36028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-0.2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-1.2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034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1.0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3.0</a:t>
                      </a:r>
                      <a:endParaRPr lang="zh-TW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-0.4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0.1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45741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-0.5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-0.1</a:t>
                      </a:r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-3.4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-5.0</a:t>
                      </a:r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47581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ED08368-423D-453D-924D-F4A829667C84}"/>
              </a:ext>
            </a:extLst>
          </p:cNvPr>
          <p:cNvSpPr txBox="1"/>
          <p:nvPr/>
        </p:nvSpPr>
        <p:spPr>
          <a:xfrm>
            <a:off x="0" y="3428374"/>
            <a:ext cx="163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weights in a network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A0FD75A-0FA3-473D-B90A-01926129ECDC}"/>
              </a:ext>
            </a:extLst>
          </p:cNvPr>
          <p:cNvSpPr txBox="1"/>
          <p:nvPr/>
        </p:nvSpPr>
        <p:spPr>
          <a:xfrm>
            <a:off x="2080352" y="4767921"/>
            <a:ext cx="163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Clustering </a:t>
            </a:r>
            <a:endParaRPr lang="zh-TW" altLang="en-US" sz="24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DEA31A5-77C1-4FB9-A3AB-327531AD0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110809"/>
              </p:ext>
            </p:extLst>
          </p:nvPr>
        </p:nvGraphicFramePr>
        <p:xfrm>
          <a:off x="4836405" y="2943872"/>
          <a:ext cx="2331904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2976">
                  <a:extLst>
                    <a:ext uri="{9D8B030D-6E8A-4147-A177-3AD203B41FA5}">
                      <a16:colId xmlns:a16="http://schemas.microsoft.com/office/drawing/2014/main" val="3360878390"/>
                    </a:ext>
                  </a:extLst>
                </a:gridCol>
                <a:gridCol w="582976">
                  <a:extLst>
                    <a:ext uri="{9D8B030D-6E8A-4147-A177-3AD203B41FA5}">
                      <a16:colId xmlns:a16="http://schemas.microsoft.com/office/drawing/2014/main" val="4279917585"/>
                    </a:ext>
                  </a:extLst>
                </a:gridCol>
                <a:gridCol w="582976">
                  <a:extLst>
                    <a:ext uri="{9D8B030D-6E8A-4147-A177-3AD203B41FA5}">
                      <a16:colId xmlns:a16="http://schemas.microsoft.com/office/drawing/2014/main" val="2037800550"/>
                    </a:ext>
                  </a:extLst>
                </a:gridCol>
                <a:gridCol w="582976">
                  <a:extLst>
                    <a:ext uri="{9D8B030D-6E8A-4147-A177-3AD203B41FA5}">
                      <a16:colId xmlns:a16="http://schemas.microsoft.com/office/drawing/2014/main" val="1825103640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36028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30348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457414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475810"/>
                  </a:ext>
                </a:extLst>
              </a:tr>
            </a:tbl>
          </a:graphicData>
        </a:graphic>
      </p:graphicFrame>
      <p:sp>
        <p:nvSpPr>
          <p:cNvPr id="9" name="箭號: 向右 8">
            <a:extLst>
              <a:ext uri="{FF2B5EF4-FFF2-40B4-BE49-F238E27FC236}">
                <a16:creationId xmlns:a16="http://schemas.microsoft.com/office/drawing/2014/main" id="{4962908D-BE30-427F-9FA8-A5F27E8DF6C1}"/>
              </a:ext>
            </a:extLst>
          </p:cNvPr>
          <p:cNvSpPr/>
          <p:nvPr/>
        </p:nvSpPr>
        <p:spPr>
          <a:xfrm>
            <a:off x="4183424" y="3528216"/>
            <a:ext cx="583896" cy="6251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FC83B0D-D096-45F4-8180-A0A83FAAB434}"/>
              </a:ext>
            </a:extLst>
          </p:cNvPr>
          <p:cNvSpPr txBox="1"/>
          <p:nvPr/>
        </p:nvSpPr>
        <p:spPr>
          <a:xfrm>
            <a:off x="4767320" y="4767921"/>
            <a:ext cx="243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Only needs 2 bits</a:t>
            </a:r>
            <a:endParaRPr lang="zh-TW" altLang="en-US" sz="2400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8AF9EEA-174D-4883-9639-88B3DDE1A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49457"/>
              </p:ext>
            </p:extLst>
          </p:nvPr>
        </p:nvGraphicFramePr>
        <p:xfrm>
          <a:off x="7574896" y="3284561"/>
          <a:ext cx="117249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6248">
                  <a:extLst>
                    <a:ext uri="{9D8B030D-6E8A-4147-A177-3AD203B41FA5}">
                      <a16:colId xmlns:a16="http://schemas.microsoft.com/office/drawing/2014/main" val="1037011018"/>
                    </a:ext>
                  </a:extLst>
                </a:gridCol>
                <a:gridCol w="586248">
                  <a:extLst>
                    <a:ext uri="{9D8B030D-6E8A-4147-A177-3AD203B41FA5}">
                      <a16:colId xmlns:a16="http://schemas.microsoft.com/office/drawing/2014/main" val="1153554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-0.4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61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063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2.9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040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-4.2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753243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10E386DE-7627-4AAF-B52B-D0D1A2045AA0}"/>
              </a:ext>
            </a:extLst>
          </p:cNvPr>
          <p:cNvSpPr txBox="1"/>
          <p:nvPr/>
        </p:nvSpPr>
        <p:spPr>
          <a:xfrm>
            <a:off x="7574896" y="2755428"/>
            <a:ext cx="130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Table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42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F8AD9-3C25-4C24-8AE2-773201AA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Weights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837149-597C-4A27-B332-279719894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Binary Connect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5AB0F4-618C-43E9-9ED1-009145599FBB}"/>
              </a:ext>
            </a:extLst>
          </p:cNvPr>
          <p:cNvSpPr/>
          <p:nvPr/>
        </p:nvSpPr>
        <p:spPr>
          <a:xfrm>
            <a:off x="5424735" y="260623"/>
            <a:ext cx="3353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Binary Connect: https://arxiv.org/abs/1511.00363 </a:t>
            </a:r>
          </a:p>
          <a:p>
            <a:r>
              <a:rPr lang="en-US" altLang="zh-TW" dirty="0"/>
              <a:t>Binary Network:</a:t>
            </a:r>
          </a:p>
          <a:p>
            <a:r>
              <a:rPr lang="en-US" altLang="zh-TW" dirty="0"/>
              <a:t>https://arxiv.org/abs/1602.02830</a:t>
            </a:r>
          </a:p>
          <a:p>
            <a:r>
              <a:rPr lang="en-US" altLang="zh-TW" dirty="0"/>
              <a:t>XNOR-net: </a:t>
            </a:r>
          </a:p>
          <a:p>
            <a:r>
              <a:rPr lang="en-US" altLang="zh-TW" dirty="0"/>
              <a:t>https://arxiv.org/abs/1603.05279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971416E-F26D-42D5-B78D-58574F271CD5}"/>
              </a:ext>
            </a:extLst>
          </p:cNvPr>
          <p:cNvSpPr/>
          <p:nvPr/>
        </p:nvSpPr>
        <p:spPr>
          <a:xfrm>
            <a:off x="1532135" y="2804389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693EAD6-9F81-4A49-A2B3-1B8D9B329A4B}"/>
              </a:ext>
            </a:extLst>
          </p:cNvPr>
          <p:cNvSpPr/>
          <p:nvPr/>
        </p:nvSpPr>
        <p:spPr>
          <a:xfrm>
            <a:off x="3052068" y="2804389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0CC38AB-C0E5-48A5-9982-DD8045BFF049}"/>
              </a:ext>
            </a:extLst>
          </p:cNvPr>
          <p:cNvSpPr/>
          <p:nvPr/>
        </p:nvSpPr>
        <p:spPr>
          <a:xfrm>
            <a:off x="4572001" y="2804389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9E77C29-D606-404B-AA6C-74820D1923F9}"/>
              </a:ext>
            </a:extLst>
          </p:cNvPr>
          <p:cNvSpPr/>
          <p:nvPr/>
        </p:nvSpPr>
        <p:spPr>
          <a:xfrm>
            <a:off x="1532135" y="3838580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1E1C6B2E-8AD0-4D09-B6C7-765BFCC098AF}"/>
              </a:ext>
            </a:extLst>
          </p:cNvPr>
          <p:cNvSpPr/>
          <p:nvPr/>
        </p:nvSpPr>
        <p:spPr>
          <a:xfrm>
            <a:off x="3052068" y="3838580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E87765E-07D6-4CC3-9047-57FBCBFF1F77}"/>
              </a:ext>
            </a:extLst>
          </p:cNvPr>
          <p:cNvSpPr/>
          <p:nvPr/>
        </p:nvSpPr>
        <p:spPr>
          <a:xfrm>
            <a:off x="4572001" y="3838580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BD576B7-488D-442B-9D2F-49C862598129}"/>
              </a:ext>
            </a:extLst>
          </p:cNvPr>
          <p:cNvSpPr/>
          <p:nvPr/>
        </p:nvSpPr>
        <p:spPr>
          <a:xfrm>
            <a:off x="1532135" y="4872771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B6A99D65-E318-43E8-B8A8-2F7984D03CB4}"/>
              </a:ext>
            </a:extLst>
          </p:cNvPr>
          <p:cNvSpPr/>
          <p:nvPr/>
        </p:nvSpPr>
        <p:spPr>
          <a:xfrm>
            <a:off x="3052068" y="4872771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2C063E7-E2B8-48E0-8322-FDA9C2A415D8}"/>
              </a:ext>
            </a:extLst>
          </p:cNvPr>
          <p:cNvSpPr/>
          <p:nvPr/>
        </p:nvSpPr>
        <p:spPr>
          <a:xfrm>
            <a:off x="4572001" y="4872771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9CC15F2E-F5ED-452C-943D-598053079FAE}"/>
              </a:ext>
            </a:extLst>
          </p:cNvPr>
          <p:cNvSpPr/>
          <p:nvPr/>
        </p:nvSpPr>
        <p:spPr>
          <a:xfrm>
            <a:off x="1532135" y="5906963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A0CA149E-3677-493D-B3DD-CBC2E83EDE6F}"/>
              </a:ext>
            </a:extLst>
          </p:cNvPr>
          <p:cNvSpPr/>
          <p:nvPr/>
        </p:nvSpPr>
        <p:spPr>
          <a:xfrm>
            <a:off x="3052068" y="5906963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A06069B1-4D34-434C-91EC-30862AB24E0B}"/>
              </a:ext>
            </a:extLst>
          </p:cNvPr>
          <p:cNvSpPr/>
          <p:nvPr/>
        </p:nvSpPr>
        <p:spPr>
          <a:xfrm>
            <a:off x="4572001" y="5906963"/>
            <a:ext cx="180000" cy="180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3CDD25D-96BA-45DF-B76C-F1D5981CE193}"/>
              </a:ext>
            </a:extLst>
          </p:cNvPr>
          <p:cNvSpPr txBox="1"/>
          <p:nvPr/>
        </p:nvSpPr>
        <p:spPr>
          <a:xfrm>
            <a:off x="4586887" y="2141065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network with binary weights</a:t>
            </a:r>
            <a:endParaRPr lang="zh-TW" altLang="en-US" sz="2400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D99D1B33-9838-46BB-B393-522AE3153362}"/>
              </a:ext>
            </a:extLst>
          </p:cNvPr>
          <p:cNvCxnSpPr>
            <a:cxnSpLocks/>
          </p:cNvCxnSpPr>
          <p:nvPr/>
        </p:nvCxnSpPr>
        <p:spPr>
          <a:xfrm flipV="1">
            <a:off x="4752001" y="2568751"/>
            <a:ext cx="361420" cy="269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1FC871CB-B932-4D8F-A9E6-022034EBE07A}"/>
              </a:ext>
            </a:extLst>
          </p:cNvPr>
          <p:cNvSpPr/>
          <p:nvPr/>
        </p:nvSpPr>
        <p:spPr>
          <a:xfrm>
            <a:off x="2546648" y="2984389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EF83479-AA97-4CD2-808F-2124EF29F40E}"/>
              </a:ext>
            </a:extLst>
          </p:cNvPr>
          <p:cNvCxnSpPr>
            <a:cxnSpLocks/>
          </p:cNvCxnSpPr>
          <p:nvPr/>
        </p:nvCxnSpPr>
        <p:spPr>
          <a:xfrm>
            <a:off x="3232068" y="2913097"/>
            <a:ext cx="578462" cy="256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3346C8C5-F98B-4B9B-B462-D5C7D891ACFF}"/>
              </a:ext>
            </a:extLst>
          </p:cNvPr>
          <p:cNvCxnSpPr>
            <a:cxnSpLocks/>
          </p:cNvCxnSpPr>
          <p:nvPr/>
        </p:nvCxnSpPr>
        <p:spPr>
          <a:xfrm>
            <a:off x="2834648" y="3189065"/>
            <a:ext cx="1012853" cy="46415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C337EC34-3B23-4BFD-B4C6-79DACBB7B1C1}"/>
              </a:ext>
            </a:extLst>
          </p:cNvPr>
          <p:cNvSpPr/>
          <p:nvPr/>
        </p:nvSpPr>
        <p:spPr>
          <a:xfrm>
            <a:off x="3811027" y="356934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5A6B49B0-6C34-4906-BCC2-2D5F315944A0}"/>
              </a:ext>
            </a:extLst>
          </p:cNvPr>
          <p:cNvCxnSpPr>
            <a:cxnSpLocks/>
          </p:cNvCxnSpPr>
          <p:nvPr/>
        </p:nvCxnSpPr>
        <p:spPr>
          <a:xfrm>
            <a:off x="4745191" y="4025443"/>
            <a:ext cx="187520" cy="4202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04135E85-AA2B-4774-BE52-2824532486B7}"/>
              </a:ext>
            </a:extLst>
          </p:cNvPr>
          <p:cNvCxnSpPr>
            <a:cxnSpLocks/>
          </p:cNvCxnSpPr>
          <p:nvPr/>
        </p:nvCxnSpPr>
        <p:spPr>
          <a:xfrm>
            <a:off x="4014470" y="3835707"/>
            <a:ext cx="384340" cy="94083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5134338F-BF15-4436-919D-2AC237C32601}"/>
              </a:ext>
            </a:extLst>
          </p:cNvPr>
          <p:cNvSpPr/>
          <p:nvPr/>
        </p:nvSpPr>
        <p:spPr>
          <a:xfrm>
            <a:off x="4283999" y="4776537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0EBE973-D1AF-4BF0-A301-5BAAA2E7D5B8}"/>
              </a:ext>
            </a:extLst>
          </p:cNvPr>
          <p:cNvCxnSpPr>
            <a:cxnSpLocks/>
          </p:cNvCxnSpPr>
          <p:nvPr/>
        </p:nvCxnSpPr>
        <p:spPr>
          <a:xfrm flipH="1">
            <a:off x="4235871" y="5064537"/>
            <a:ext cx="337407" cy="336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2955412-250E-4CE8-BAB5-2462BF098DE9}"/>
              </a:ext>
            </a:extLst>
          </p:cNvPr>
          <p:cNvCxnSpPr>
            <a:cxnSpLocks/>
          </p:cNvCxnSpPr>
          <p:nvPr/>
        </p:nvCxnSpPr>
        <p:spPr>
          <a:xfrm flipH="1">
            <a:off x="3561851" y="5061024"/>
            <a:ext cx="786352" cy="7425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>
            <a:extLst>
              <a:ext uri="{FF2B5EF4-FFF2-40B4-BE49-F238E27FC236}">
                <a16:creationId xmlns:a16="http://schemas.microsoft.com/office/drawing/2014/main" id="{054A63CB-2D67-4ECA-98C8-599CA4D1D6B5}"/>
              </a:ext>
            </a:extLst>
          </p:cNvPr>
          <p:cNvSpPr/>
          <p:nvPr/>
        </p:nvSpPr>
        <p:spPr>
          <a:xfrm>
            <a:off x="3292907" y="570896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19ABCF7F-A15B-4E8D-8C43-F37EA8E74A07}"/>
              </a:ext>
            </a:extLst>
          </p:cNvPr>
          <p:cNvSpPr/>
          <p:nvPr/>
        </p:nvSpPr>
        <p:spPr>
          <a:xfrm>
            <a:off x="2962068" y="5826623"/>
            <a:ext cx="360000" cy="36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1339CC6-28E5-467D-90AF-95F9157CEBBD}"/>
              </a:ext>
            </a:extLst>
          </p:cNvPr>
          <p:cNvSpPr txBox="1"/>
          <p:nvPr/>
        </p:nvSpPr>
        <p:spPr>
          <a:xfrm>
            <a:off x="292621" y="3932330"/>
            <a:ext cx="255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network with real value weights</a:t>
            </a:r>
            <a:endParaRPr lang="zh-TW" altLang="en-US" sz="2400" dirty="0"/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FF81A684-5E28-4BD0-A41E-23176089A551}"/>
              </a:ext>
            </a:extLst>
          </p:cNvPr>
          <p:cNvCxnSpPr>
            <a:cxnSpLocks/>
          </p:cNvCxnSpPr>
          <p:nvPr/>
        </p:nvCxnSpPr>
        <p:spPr>
          <a:xfrm flipH="1">
            <a:off x="1935484" y="3237327"/>
            <a:ext cx="647785" cy="7690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58ED97A-B576-49C4-992B-FCFD4AA6701C}"/>
              </a:ext>
            </a:extLst>
          </p:cNvPr>
          <p:cNvCxnSpPr>
            <a:cxnSpLocks/>
          </p:cNvCxnSpPr>
          <p:nvPr/>
        </p:nvCxnSpPr>
        <p:spPr>
          <a:xfrm>
            <a:off x="5747905" y="3676206"/>
            <a:ext cx="4919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61649DF9-33FA-4DD1-B1BE-26DD2B6FB7BF}"/>
              </a:ext>
            </a:extLst>
          </p:cNvPr>
          <p:cNvCxnSpPr>
            <a:cxnSpLocks/>
          </p:cNvCxnSpPr>
          <p:nvPr/>
        </p:nvCxnSpPr>
        <p:spPr>
          <a:xfrm>
            <a:off x="5747905" y="4934702"/>
            <a:ext cx="49195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4E3D60B-F6BD-430B-B599-A216CB445A28}"/>
              </a:ext>
            </a:extLst>
          </p:cNvPr>
          <p:cNvSpPr txBox="1"/>
          <p:nvPr/>
        </p:nvSpPr>
        <p:spPr>
          <a:xfrm>
            <a:off x="6367442" y="3439563"/>
            <a:ext cx="352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gradient </a:t>
            </a:r>
            <a:endParaRPr lang="zh-TW" altLang="en-US" sz="24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389DDD6-FF59-4287-8138-E216547E01D6}"/>
              </a:ext>
            </a:extLst>
          </p:cNvPr>
          <p:cNvSpPr txBox="1"/>
          <p:nvPr/>
        </p:nvSpPr>
        <p:spPr>
          <a:xfrm>
            <a:off x="6367441" y="4720821"/>
            <a:ext cx="3522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Update direction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34BC93EE-21BC-407A-8FB4-F23B5956C7A8}"/>
              </a:ext>
            </a:extLst>
          </p:cNvPr>
          <p:cNvSpPr txBox="1"/>
          <p:nvPr/>
        </p:nvSpPr>
        <p:spPr>
          <a:xfrm>
            <a:off x="6367441" y="3811477"/>
            <a:ext cx="2435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(compute on binary weights)</a:t>
            </a:r>
            <a:endParaRPr lang="zh-TW" altLang="en-US" sz="2400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E234EBE-740F-4634-A087-6CCC03D5B83A}"/>
              </a:ext>
            </a:extLst>
          </p:cNvPr>
          <p:cNvSpPr txBox="1"/>
          <p:nvPr/>
        </p:nvSpPr>
        <p:spPr>
          <a:xfrm>
            <a:off x="6367441" y="5118977"/>
            <a:ext cx="2435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(compute on real  weights)</a:t>
            </a:r>
            <a:endParaRPr lang="zh-TW" altLang="en-US" sz="2400" dirty="0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E343738-68C7-470E-9E61-24FF05C05CBA}"/>
              </a:ext>
            </a:extLst>
          </p:cNvPr>
          <p:cNvSpPr txBox="1"/>
          <p:nvPr/>
        </p:nvSpPr>
        <p:spPr>
          <a:xfrm>
            <a:off x="628650" y="1244646"/>
            <a:ext cx="4940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Your weights are always +1 or -1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2331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BA014-819D-44DB-B670-9D0E131F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Binary Weights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ED58D4A-C574-4276-9985-81ADA8B3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28" y="3867675"/>
            <a:ext cx="8501948" cy="21025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6C3A46F-5C44-4E92-84A1-CDE595F49701}"/>
              </a:ext>
            </a:extLst>
          </p:cNvPr>
          <p:cNvSpPr/>
          <p:nvPr/>
        </p:nvSpPr>
        <p:spPr>
          <a:xfrm>
            <a:off x="5442949" y="6248231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https://arxiv.org/abs/1511.00363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3F76C9C-04FC-4434-B103-1B57F5989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53" y="1754357"/>
            <a:ext cx="8340498" cy="20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4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894654" y="1"/>
            <a:ext cx="3761187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7836AFC-3996-4F71-9983-39099540D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641" y="924232"/>
            <a:ext cx="7230431" cy="3285866"/>
          </a:xfrm>
        </p:spPr>
        <p:txBody>
          <a:bodyPr>
            <a:normAutofit/>
          </a:bodyPr>
          <a:lstStyle/>
          <a:p>
            <a:pPr algn="l"/>
            <a:r>
              <a:rPr lang="en-US" altLang="zh-TW" sz="4800" b="1" dirty="0"/>
              <a:t>Architecture Design</a:t>
            </a:r>
            <a:endParaRPr lang="zh-TW" altLang="en-US" sz="48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E4197F-3529-4299-95EE-FBFC3F94D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642" y="4210098"/>
            <a:ext cx="5383553" cy="863348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altLang="zh-TW" sz="3600" b="1" i="1" u="sng" dirty="0" err="1">
                <a:solidFill>
                  <a:srgbClr val="FFFF00"/>
                </a:solidFill>
              </a:rPr>
              <a:t>Depthwise</a:t>
            </a:r>
            <a:r>
              <a:rPr lang="en-US" altLang="zh-TW" sz="3600" b="1" i="1" u="sng" dirty="0">
                <a:solidFill>
                  <a:srgbClr val="FFFF00"/>
                </a:solidFill>
              </a:rPr>
              <a:t> Separable Convolution </a:t>
            </a:r>
            <a:endParaRPr lang="zh-TW" altLang="en-US" sz="3600" b="1" i="1" u="sng" dirty="0">
              <a:solidFill>
                <a:srgbClr val="FFFF00"/>
              </a:solidFill>
            </a:endParaRPr>
          </a:p>
          <a:p>
            <a:pPr algn="l"/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70450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221DD31-C541-4C06-85CF-FF3B92503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53806"/>
              </p:ext>
            </p:extLst>
          </p:nvPr>
        </p:nvGraphicFramePr>
        <p:xfrm>
          <a:off x="818817" y="2331720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15CB5CF-7265-48D5-9A7E-27000D054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873551"/>
              </p:ext>
            </p:extLst>
          </p:nvPr>
        </p:nvGraphicFramePr>
        <p:xfrm>
          <a:off x="4076719" y="880406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CA4850C-4A2A-47F9-9E72-09C40550C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115898"/>
              </p:ext>
            </p:extLst>
          </p:nvPr>
        </p:nvGraphicFramePr>
        <p:xfrm>
          <a:off x="4229119" y="1032806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D02CEF29-3642-44DE-AD77-E9B2C94F2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214412"/>
              </p:ext>
            </p:extLst>
          </p:nvPr>
        </p:nvGraphicFramePr>
        <p:xfrm>
          <a:off x="4076719" y="233697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73AE20C-DFB2-4627-AB25-6CA7F71C4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894080"/>
              </p:ext>
            </p:extLst>
          </p:nvPr>
        </p:nvGraphicFramePr>
        <p:xfrm>
          <a:off x="4229119" y="248937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6C3CA40-CF39-4818-A9DD-D810263A4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96893"/>
              </p:ext>
            </p:extLst>
          </p:nvPr>
        </p:nvGraphicFramePr>
        <p:xfrm>
          <a:off x="4075800" y="381227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03D7897-6307-4914-8F79-4EF6DAF93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99659"/>
              </p:ext>
            </p:extLst>
          </p:nvPr>
        </p:nvGraphicFramePr>
        <p:xfrm>
          <a:off x="4228200" y="396467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48B0870B-AC01-4849-8DBB-C16308697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20425"/>
              </p:ext>
            </p:extLst>
          </p:nvPr>
        </p:nvGraphicFramePr>
        <p:xfrm>
          <a:off x="4075800" y="5268843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387AD17B-F468-49AC-91D3-3095F637E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5244"/>
              </p:ext>
            </p:extLst>
          </p:nvPr>
        </p:nvGraphicFramePr>
        <p:xfrm>
          <a:off x="4228200" y="5421243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5F739C8-2CC5-4BEE-9C42-2BCAC60EFE36}"/>
              </a:ext>
            </a:extLst>
          </p:cNvPr>
          <p:cNvSpPr/>
          <p:nvPr/>
        </p:nvSpPr>
        <p:spPr>
          <a:xfrm>
            <a:off x="208601" y="72738"/>
            <a:ext cx="41090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Review: Standard CNN </a:t>
            </a:r>
            <a:endParaRPr lang="zh-TW" altLang="en-US" sz="3200" b="1" i="1" u="sng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CB5FF58-34C6-42A6-AC15-929CC2B7A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352544"/>
              </p:ext>
            </p:extLst>
          </p:nvPr>
        </p:nvGraphicFramePr>
        <p:xfrm>
          <a:off x="6253702" y="2623550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A89DF6E-3DCB-446B-BF33-CABA53728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063688"/>
              </p:ext>
            </p:extLst>
          </p:nvPr>
        </p:nvGraphicFramePr>
        <p:xfrm>
          <a:off x="971217" y="2502349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36E01BF-3135-462C-9636-E7519FBFA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29149"/>
              </p:ext>
            </p:extLst>
          </p:nvPr>
        </p:nvGraphicFramePr>
        <p:xfrm>
          <a:off x="6406102" y="2775950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43C30B52-9178-4CC6-8D0E-A4B7E3E68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03545"/>
              </p:ext>
            </p:extLst>
          </p:nvPr>
        </p:nvGraphicFramePr>
        <p:xfrm>
          <a:off x="6558502" y="2928350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EDA008B3-5A81-43ED-BF59-347C93402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616254"/>
              </p:ext>
            </p:extLst>
          </p:nvPr>
        </p:nvGraphicFramePr>
        <p:xfrm>
          <a:off x="6710902" y="3080750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41774C2-1068-4900-9BAA-6C825003E7FA}"/>
                  </a:ext>
                </a:extLst>
              </p:cNvPr>
              <p:cNvSpPr txBox="1"/>
              <p:nvPr/>
            </p:nvSpPr>
            <p:spPr>
              <a:xfrm>
                <a:off x="5735803" y="1029863"/>
                <a:ext cx="255794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×3×2×4=72</m:t>
                      </m:r>
                    </m:oMath>
                  </m:oMathPara>
                </a14:m>
                <a:endParaRPr lang="en-US" altLang="zh-TW" sz="2400" dirty="0"/>
              </a:p>
              <a:p>
                <a:pPr algn="ctr"/>
                <a:r>
                  <a:rPr lang="zh-TW" altLang="en-US" sz="2400" dirty="0"/>
                  <a:t> </a:t>
                </a:r>
                <a:r>
                  <a:rPr lang="en-US" altLang="zh-TW" sz="2400" dirty="0"/>
                  <a:t>parameters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41774C2-1068-4900-9BAA-6C825003E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03" y="1029863"/>
                <a:ext cx="2557944" cy="738664"/>
              </a:xfrm>
              <a:prstGeom prst="rect">
                <a:avLst/>
              </a:prstGeom>
              <a:blipFill>
                <a:blip r:embed="rId3"/>
                <a:stretch>
                  <a:fillRect l="-3571" r="-1190" b="-23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53BFC505-C000-4809-8086-A8AB2008265B}"/>
              </a:ext>
            </a:extLst>
          </p:cNvPr>
          <p:cNvSpPr txBox="1"/>
          <p:nvPr/>
        </p:nvSpPr>
        <p:spPr>
          <a:xfrm>
            <a:off x="775492" y="1451430"/>
            <a:ext cx="2722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feature map</a:t>
            </a:r>
            <a:endParaRPr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D02E728-5763-4429-A18C-D989353499C3}"/>
              </a:ext>
            </a:extLst>
          </p:cNvPr>
          <p:cNvSpPr txBox="1"/>
          <p:nvPr/>
        </p:nvSpPr>
        <p:spPr>
          <a:xfrm>
            <a:off x="690145" y="4944905"/>
            <a:ext cx="2722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channels</a:t>
            </a:r>
            <a:endParaRPr lang="zh-TW" altLang="en-US" sz="2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AFA454-28B9-497D-B15F-69C7C1261B6C}"/>
              </a:ext>
            </a:extLst>
          </p:cNvPr>
          <p:cNvSpPr/>
          <p:nvPr/>
        </p:nvSpPr>
        <p:spPr>
          <a:xfrm>
            <a:off x="3764500" y="745958"/>
            <a:ext cx="1768643" cy="5943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1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221DD31-C541-4C06-85CF-FF3B92503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773571"/>
              </p:ext>
            </p:extLst>
          </p:nvPr>
        </p:nvGraphicFramePr>
        <p:xfrm>
          <a:off x="1291389" y="1592296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5F739C8-2CC5-4BEE-9C42-2BCAC60EFE36}"/>
              </a:ext>
            </a:extLst>
          </p:cNvPr>
          <p:cNvSpPr/>
          <p:nvPr/>
        </p:nvSpPr>
        <p:spPr>
          <a:xfrm>
            <a:off x="208601" y="72738"/>
            <a:ext cx="6041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 err="1"/>
              <a:t>Depthwise</a:t>
            </a:r>
            <a:r>
              <a:rPr lang="en-US" altLang="zh-TW" sz="3200" b="1" i="1" u="sng" dirty="0"/>
              <a:t> Separable Convolution </a:t>
            </a:r>
            <a:endParaRPr lang="zh-TW" altLang="en-US" sz="3200" b="1" i="1" u="sng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0CA53B-C62D-4356-BF0C-0AFCA32BF614}"/>
              </a:ext>
            </a:extLst>
          </p:cNvPr>
          <p:cNvSpPr/>
          <p:nvPr/>
        </p:nvSpPr>
        <p:spPr>
          <a:xfrm>
            <a:off x="208601" y="750449"/>
            <a:ext cx="3464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1. </a:t>
            </a:r>
            <a:r>
              <a:rPr lang="en-US" altLang="zh-TW" sz="2400" dirty="0" err="1"/>
              <a:t>Depthwise</a:t>
            </a:r>
            <a:r>
              <a:rPr lang="en-US" altLang="zh-TW" sz="2400" dirty="0"/>
              <a:t> Convolution </a:t>
            </a:r>
            <a:endParaRPr lang="zh-TW" altLang="en-US" sz="2400" dirty="0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F0F8F168-C57F-465F-A268-A74478453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66114"/>
              </p:ext>
            </p:extLst>
          </p:nvPr>
        </p:nvGraphicFramePr>
        <p:xfrm>
          <a:off x="4406620" y="159785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33D27C96-F3DB-46D1-B059-7097F1358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530278"/>
              </p:ext>
            </p:extLst>
          </p:nvPr>
        </p:nvGraphicFramePr>
        <p:xfrm>
          <a:off x="6441851" y="2002162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552B3102-6BAD-4F6B-982B-0451CFAA5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6251"/>
              </p:ext>
            </p:extLst>
          </p:nvPr>
        </p:nvGraphicFramePr>
        <p:xfrm>
          <a:off x="4406620" y="2886082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715C5AAA-F423-4789-BE58-0137A3297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46995"/>
              </p:ext>
            </p:extLst>
          </p:nvPr>
        </p:nvGraphicFramePr>
        <p:xfrm>
          <a:off x="6594251" y="2154562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sp>
        <p:nvSpPr>
          <p:cNvPr id="47" name="文字方塊 46">
            <a:extLst>
              <a:ext uri="{FF2B5EF4-FFF2-40B4-BE49-F238E27FC236}">
                <a16:creationId xmlns:a16="http://schemas.microsoft.com/office/drawing/2014/main" id="{BAC6FAFC-4158-4F0B-9EF9-7EEA0A0DD8CD}"/>
              </a:ext>
            </a:extLst>
          </p:cNvPr>
          <p:cNvSpPr txBox="1"/>
          <p:nvPr/>
        </p:nvSpPr>
        <p:spPr>
          <a:xfrm>
            <a:off x="1165385" y="5029308"/>
            <a:ext cx="6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Each filter only considers one channel.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321A9A6-3BA6-4696-93A4-D13E28C1D436}"/>
              </a:ext>
            </a:extLst>
          </p:cNvPr>
          <p:cNvSpPr txBox="1"/>
          <p:nvPr/>
        </p:nvSpPr>
        <p:spPr>
          <a:xfrm>
            <a:off x="1165386" y="4456208"/>
            <a:ext cx="6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Filter number = Input channel number 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708A96D-2FD3-4734-A445-0B0207E92D87}"/>
                  </a:ext>
                </a:extLst>
              </p:cNvPr>
              <p:cNvSpPr txBox="1"/>
              <p:nvPr/>
            </p:nvSpPr>
            <p:spPr>
              <a:xfrm>
                <a:off x="1165385" y="5602408"/>
                <a:ext cx="61818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The filters are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matrices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1708A96D-2FD3-4734-A445-0B0207E92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385" y="5602408"/>
                <a:ext cx="6181897" cy="461665"/>
              </a:xfrm>
              <a:prstGeom prst="rect">
                <a:avLst/>
              </a:prstGeom>
              <a:blipFill>
                <a:blip r:embed="rId3"/>
                <a:stretch>
                  <a:fillRect l="-128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CD26805A-3DF3-46DE-904A-30224F97C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82169"/>
              </p:ext>
            </p:extLst>
          </p:nvPr>
        </p:nvGraphicFramePr>
        <p:xfrm>
          <a:off x="1291389" y="1592296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A89DF6E-3DCB-446B-BF33-CABA53728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90790"/>
              </p:ext>
            </p:extLst>
          </p:nvPr>
        </p:nvGraphicFramePr>
        <p:xfrm>
          <a:off x="1443789" y="1762925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927A5D2D-042D-4FA4-B452-ECF643A0C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15213"/>
              </p:ext>
            </p:extLst>
          </p:nvPr>
        </p:nvGraphicFramePr>
        <p:xfrm>
          <a:off x="1443789" y="1762925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55" name="表格 54">
            <a:extLst>
              <a:ext uri="{FF2B5EF4-FFF2-40B4-BE49-F238E27FC236}">
                <a16:creationId xmlns:a16="http://schemas.microsoft.com/office/drawing/2014/main" id="{82EEE4ED-F67A-43E7-9800-FA9D4B1B9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479122"/>
              </p:ext>
            </p:extLst>
          </p:nvPr>
        </p:nvGraphicFramePr>
        <p:xfrm>
          <a:off x="1448967" y="2126932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11BD13F3-5002-4BE3-9428-41F4EF1B7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776635"/>
              </p:ext>
            </p:extLst>
          </p:nvPr>
        </p:nvGraphicFramePr>
        <p:xfrm>
          <a:off x="1443789" y="2504943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61ACE105-053A-4238-99DE-D3EF3558A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19796"/>
              </p:ext>
            </p:extLst>
          </p:nvPr>
        </p:nvGraphicFramePr>
        <p:xfrm>
          <a:off x="1454145" y="2845111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sp>
        <p:nvSpPr>
          <p:cNvPr id="62" name="文字方塊 61">
            <a:extLst>
              <a:ext uri="{FF2B5EF4-FFF2-40B4-BE49-F238E27FC236}">
                <a16:creationId xmlns:a16="http://schemas.microsoft.com/office/drawing/2014/main" id="{237CAE58-0936-4FE2-869E-AEE10DA3B24B}"/>
              </a:ext>
            </a:extLst>
          </p:cNvPr>
          <p:cNvSpPr txBox="1"/>
          <p:nvPr/>
        </p:nvSpPr>
        <p:spPr>
          <a:xfrm>
            <a:off x="1145929" y="6181088"/>
            <a:ext cx="618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There is no interaction between channels.</a:t>
            </a:r>
            <a:endParaRPr lang="zh-TW" altLang="en-US" sz="2400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6109962-B7D8-45A4-8DF2-117E3D79C3F6}"/>
              </a:ext>
            </a:extLst>
          </p:cNvPr>
          <p:cNvCxnSpPr/>
          <p:nvPr/>
        </p:nvCxnSpPr>
        <p:spPr>
          <a:xfrm flipH="1" flipV="1">
            <a:off x="3672754" y="3224212"/>
            <a:ext cx="733866" cy="2409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20133854-5A38-4AF7-8A69-60AEDD31D438}"/>
              </a:ext>
            </a:extLst>
          </p:cNvPr>
          <p:cNvSpPr/>
          <p:nvPr/>
        </p:nvSpPr>
        <p:spPr>
          <a:xfrm>
            <a:off x="3482502" y="1400456"/>
            <a:ext cx="894945" cy="214335"/>
          </a:xfrm>
          <a:custGeom>
            <a:avLst/>
            <a:gdLst>
              <a:gd name="connsiteX0" fmla="*/ 894945 w 894945"/>
              <a:gd name="connsiteY0" fmla="*/ 214335 h 214335"/>
              <a:gd name="connsiteX1" fmla="*/ 389107 w 894945"/>
              <a:gd name="connsiteY1" fmla="*/ 327 h 214335"/>
              <a:gd name="connsiteX2" fmla="*/ 0 w 894945"/>
              <a:gd name="connsiteY2" fmla="*/ 175425 h 21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4945" h="214335">
                <a:moveTo>
                  <a:pt x="894945" y="214335"/>
                </a:moveTo>
                <a:cubicBezTo>
                  <a:pt x="716604" y="110573"/>
                  <a:pt x="538264" y="6812"/>
                  <a:pt x="389107" y="327"/>
                </a:cubicBezTo>
                <a:cubicBezTo>
                  <a:pt x="239949" y="-6158"/>
                  <a:pt x="119974" y="84633"/>
                  <a:pt x="0" y="175425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21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0.11806 -0.000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0.11806 -0.0002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11111E-6 L 0.11806 -0.0002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07407E-6 L 0.11805 -0.0002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96296E-6 L 0.11806 -0.00023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/>
      <p:bldP spid="52" grpId="0"/>
      <p:bldP spid="62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221DD31-C541-4C06-85CF-FF3B92503ED3}"/>
              </a:ext>
            </a:extLst>
          </p:cNvPr>
          <p:cNvGraphicFramePr>
            <a:graphicFrameLocks noGrp="1"/>
          </p:cNvGraphicFramePr>
          <p:nvPr/>
        </p:nvGraphicFramePr>
        <p:xfrm>
          <a:off x="1291389" y="1592296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5F739C8-2CC5-4BEE-9C42-2BCAC60EFE36}"/>
              </a:ext>
            </a:extLst>
          </p:cNvPr>
          <p:cNvSpPr/>
          <p:nvPr/>
        </p:nvSpPr>
        <p:spPr>
          <a:xfrm>
            <a:off x="208601" y="72738"/>
            <a:ext cx="6041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 err="1"/>
              <a:t>Depthwise</a:t>
            </a:r>
            <a:r>
              <a:rPr lang="en-US" altLang="zh-TW" sz="3200" b="1" i="1" u="sng" dirty="0"/>
              <a:t> Separable Convolution </a:t>
            </a:r>
            <a:endParaRPr lang="zh-TW" altLang="en-US" sz="3200" b="1" i="1" u="sng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20CA53B-C62D-4356-BF0C-0AFCA32BF614}"/>
              </a:ext>
            </a:extLst>
          </p:cNvPr>
          <p:cNvSpPr/>
          <p:nvPr/>
        </p:nvSpPr>
        <p:spPr>
          <a:xfrm>
            <a:off x="208601" y="750449"/>
            <a:ext cx="3464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1. </a:t>
            </a:r>
            <a:r>
              <a:rPr lang="en-US" altLang="zh-TW" sz="2400" dirty="0" err="1"/>
              <a:t>Depthwise</a:t>
            </a:r>
            <a:r>
              <a:rPr lang="en-US" altLang="zh-TW" sz="2400" dirty="0"/>
              <a:t> Convolution </a:t>
            </a:r>
            <a:endParaRPr lang="zh-TW" altLang="en-US" sz="2400" dirty="0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F0F8F168-C57F-465F-A268-A744784536DC}"/>
              </a:ext>
            </a:extLst>
          </p:cNvPr>
          <p:cNvGraphicFramePr>
            <a:graphicFrameLocks noGrp="1"/>
          </p:cNvGraphicFramePr>
          <p:nvPr/>
        </p:nvGraphicFramePr>
        <p:xfrm>
          <a:off x="4406620" y="159785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33D27C96-F3DB-46D1-B059-7097F13583A8}"/>
              </a:ext>
            </a:extLst>
          </p:cNvPr>
          <p:cNvGraphicFramePr>
            <a:graphicFrameLocks noGrp="1"/>
          </p:cNvGraphicFramePr>
          <p:nvPr/>
        </p:nvGraphicFramePr>
        <p:xfrm>
          <a:off x="6441851" y="2002162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552B3102-6BAD-4F6B-982B-0451CFAA5362}"/>
              </a:ext>
            </a:extLst>
          </p:cNvPr>
          <p:cNvGraphicFramePr>
            <a:graphicFrameLocks noGrp="1"/>
          </p:cNvGraphicFramePr>
          <p:nvPr/>
        </p:nvGraphicFramePr>
        <p:xfrm>
          <a:off x="4406620" y="2886082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715C5AAA-F423-4789-BE58-0137A32979BF}"/>
              </a:ext>
            </a:extLst>
          </p:cNvPr>
          <p:cNvGraphicFramePr>
            <a:graphicFrameLocks noGrp="1"/>
          </p:cNvGraphicFramePr>
          <p:nvPr/>
        </p:nvGraphicFramePr>
        <p:xfrm>
          <a:off x="6594251" y="2154562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A89DF6E-3DCB-446B-BF33-CABA53728877}"/>
              </a:ext>
            </a:extLst>
          </p:cNvPr>
          <p:cNvGraphicFramePr>
            <a:graphicFrameLocks noGrp="1"/>
          </p:cNvGraphicFramePr>
          <p:nvPr/>
        </p:nvGraphicFramePr>
        <p:xfrm>
          <a:off x="1443789" y="1762925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13D22599-A58F-4ECA-BC48-394630E9C9A0}"/>
              </a:ext>
            </a:extLst>
          </p:cNvPr>
          <p:cNvSpPr/>
          <p:nvPr/>
        </p:nvSpPr>
        <p:spPr>
          <a:xfrm>
            <a:off x="244697" y="4046631"/>
            <a:ext cx="3344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2. Pointwise Convolution </a:t>
            </a:r>
            <a:endParaRPr lang="zh-TW" altLang="en-US" sz="2400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E07FAD81-07C5-4436-8E08-C8BD467BF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543063"/>
              </p:ext>
            </p:extLst>
          </p:nvPr>
        </p:nvGraphicFramePr>
        <p:xfrm>
          <a:off x="2048333" y="467873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BC074FE7-EC9D-4B5F-93EA-A4CFDFCCD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717649"/>
              </p:ext>
            </p:extLst>
          </p:nvPr>
        </p:nvGraphicFramePr>
        <p:xfrm>
          <a:off x="4451500" y="4421077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0072130F-FAD3-4109-8367-F64F2B04A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619116"/>
              </p:ext>
            </p:extLst>
          </p:nvPr>
        </p:nvGraphicFramePr>
        <p:xfrm>
          <a:off x="4603900" y="4573477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31" name="表格 30">
            <a:extLst>
              <a:ext uri="{FF2B5EF4-FFF2-40B4-BE49-F238E27FC236}">
                <a16:creationId xmlns:a16="http://schemas.microsoft.com/office/drawing/2014/main" id="{809128C6-E200-4FBF-80CB-4E698273F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70597"/>
              </p:ext>
            </p:extLst>
          </p:nvPr>
        </p:nvGraphicFramePr>
        <p:xfrm>
          <a:off x="4439537" y="4996366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93BF544A-1E9F-4AF0-A20F-8F454BA83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805722"/>
              </p:ext>
            </p:extLst>
          </p:nvPr>
        </p:nvGraphicFramePr>
        <p:xfrm>
          <a:off x="4450204" y="5605966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33" name="表格 32">
            <a:extLst>
              <a:ext uri="{FF2B5EF4-FFF2-40B4-BE49-F238E27FC236}">
                <a16:creationId xmlns:a16="http://schemas.microsoft.com/office/drawing/2014/main" id="{4DB57F70-0C07-49EA-AF8A-9998B319B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9596"/>
              </p:ext>
            </p:extLst>
          </p:nvPr>
        </p:nvGraphicFramePr>
        <p:xfrm>
          <a:off x="4450204" y="6106616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8EA75647-D17E-4790-B8A3-0EEF1877C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95735"/>
              </p:ext>
            </p:extLst>
          </p:nvPr>
        </p:nvGraphicFramePr>
        <p:xfrm>
          <a:off x="4591937" y="5148766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682164AA-157D-4DA7-A58D-7B30CCC67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010202"/>
              </p:ext>
            </p:extLst>
          </p:nvPr>
        </p:nvGraphicFramePr>
        <p:xfrm>
          <a:off x="4602604" y="5758366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D208E66F-0D71-4582-BCD2-EE479FB9D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957948"/>
              </p:ext>
            </p:extLst>
          </p:nvPr>
        </p:nvGraphicFramePr>
        <p:xfrm>
          <a:off x="4602604" y="6259016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54FC425A-66C8-4502-8772-4A3F7DA72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51517"/>
              </p:ext>
            </p:extLst>
          </p:nvPr>
        </p:nvGraphicFramePr>
        <p:xfrm>
          <a:off x="2048333" y="4689961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FE4F1805-7FC1-4367-B1AD-C235F42E7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848878"/>
              </p:ext>
            </p:extLst>
          </p:nvPr>
        </p:nvGraphicFramePr>
        <p:xfrm>
          <a:off x="2048333" y="504622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263075CF-BA70-4D4F-924D-22B63ABDA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450334"/>
              </p:ext>
            </p:extLst>
          </p:nvPr>
        </p:nvGraphicFramePr>
        <p:xfrm>
          <a:off x="2048333" y="540075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CD011AC2-C7A5-4021-844A-E577C1D0D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17615"/>
              </p:ext>
            </p:extLst>
          </p:nvPr>
        </p:nvGraphicFramePr>
        <p:xfrm>
          <a:off x="2046947" y="576651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562535E8-DD5D-4571-8801-81FF764F5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234003"/>
              </p:ext>
            </p:extLst>
          </p:nvPr>
        </p:nvGraphicFramePr>
        <p:xfrm>
          <a:off x="2200733" y="483113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312795DB-5E23-4C21-968A-5290088D5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79387"/>
              </p:ext>
            </p:extLst>
          </p:nvPr>
        </p:nvGraphicFramePr>
        <p:xfrm>
          <a:off x="2200733" y="4842361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54" name="表格 53">
            <a:extLst>
              <a:ext uri="{FF2B5EF4-FFF2-40B4-BE49-F238E27FC236}">
                <a16:creationId xmlns:a16="http://schemas.microsoft.com/office/drawing/2014/main" id="{66982E1F-A4AA-46C3-8C76-B2B248771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073508"/>
              </p:ext>
            </p:extLst>
          </p:nvPr>
        </p:nvGraphicFramePr>
        <p:xfrm>
          <a:off x="2200733" y="519862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64" name="表格 63">
            <a:extLst>
              <a:ext uri="{FF2B5EF4-FFF2-40B4-BE49-F238E27FC236}">
                <a16:creationId xmlns:a16="http://schemas.microsoft.com/office/drawing/2014/main" id="{63B079DB-5561-43DF-975F-B867C82CE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609467"/>
              </p:ext>
            </p:extLst>
          </p:nvPr>
        </p:nvGraphicFramePr>
        <p:xfrm>
          <a:off x="2200733" y="555315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EA29EC1E-ED75-4362-8508-346E772F5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36714"/>
              </p:ext>
            </p:extLst>
          </p:nvPr>
        </p:nvGraphicFramePr>
        <p:xfrm>
          <a:off x="2199347" y="591891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A63F2835-3557-4213-A5EF-BD2FB4A0B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86140"/>
              </p:ext>
            </p:extLst>
          </p:nvPr>
        </p:nvGraphicFramePr>
        <p:xfrm>
          <a:off x="6137051" y="446537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B1797EC1-23D3-4292-84CC-7473BBC4A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626549"/>
              </p:ext>
            </p:extLst>
          </p:nvPr>
        </p:nvGraphicFramePr>
        <p:xfrm>
          <a:off x="6289451" y="461777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69" name="表格 68">
            <a:extLst>
              <a:ext uri="{FF2B5EF4-FFF2-40B4-BE49-F238E27FC236}">
                <a16:creationId xmlns:a16="http://schemas.microsoft.com/office/drawing/2014/main" id="{B5B38543-C2A7-41C3-AE86-0A13501EAF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095497"/>
              </p:ext>
            </p:extLst>
          </p:nvPr>
        </p:nvGraphicFramePr>
        <p:xfrm>
          <a:off x="6441851" y="477017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7AD8FBD3-3153-422E-9A78-197F3A159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970401"/>
              </p:ext>
            </p:extLst>
          </p:nvPr>
        </p:nvGraphicFramePr>
        <p:xfrm>
          <a:off x="6594251" y="492257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717F977-8F7C-4D29-A187-9C024C9C8126}"/>
                  </a:ext>
                </a:extLst>
              </p:cNvPr>
              <p:cNvSpPr txBox="1"/>
              <p:nvPr/>
            </p:nvSpPr>
            <p:spPr>
              <a:xfrm>
                <a:off x="3946813" y="1202631"/>
                <a:ext cx="203158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3×2=18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E717F977-8F7C-4D29-A187-9C024C9C8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13" y="1202631"/>
                <a:ext cx="2031582" cy="369332"/>
              </a:xfrm>
              <a:prstGeom prst="rect">
                <a:avLst/>
              </a:prstGeom>
              <a:blipFill>
                <a:blip r:embed="rId3"/>
                <a:stretch>
                  <a:fillRect l="-2994" r="-329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8716C3F7-19C5-4633-B4CE-CDA6F7E366E8}"/>
                  </a:ext>
                </a:extLst>
              </p:cNvPr>
              <p:cNvSpPr txBox="1"/>
              <p:nvPr/>
            </p:nvSpPr>
            <p:spPr>
              <a:xfrm>
                <a:off x="5106549" y="6287758"/>
                <a:ext cx="1335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4=8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8716C3F7-19C5-4633-B4CE-CDA6F7E36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549" y="6287758"/>
                <a:ext cx="1335302" cy="369332"/>
              </a:xfrm>
              <a:prstGeom prst="rect">
                <a:avLst/>
              </a:prstGeom>
              <a:blipFill>
                <a:blip r:embed="rId4"/>
                <a:stretch>
                  <a:fillRect l="-5023" r="-502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4ADF5A1C-A9F4-4492-975A-3650FDFE23CC}"/>
                  </a:ext>
                </a:extLst>
              </p:cNvPr>
              <p:cNvSpPr txBox="1"/>
              <p:nvPr/>
            </p:nvSpPr>
            <p:spPr>
              <a:xfrm>
                <a:off x="5075107" y="4234625"/>
                <a:ext cx="76520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TW" altLang="en-US" sz="2400" dirty="0"/>
                  <a:t> </a:t>
                </a:r>
                <a:endParaRPr lang="en-US" altLang="zh-TW" sz="2400" dirty="0"/>
              </a:p>
              <a:p>
                <a:pPr algn="ctr"/>
                <a:r>
                  <a:rPr lang="en-US" altLang="zh-TW" sz="2400" dirty="0"/>
                  <a:t>filter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4ADF5A1C-A9F4-4492-975A-3650FDFE2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107" y="4234625"/>
                <a:ext cx="765209" cy="738664"/>
              </a:xfrm>
              <a:prstGeom prst="rect">
                <a:avLst/>
              </a:prstGeom>
              <a:blipFill>
                <a:blip r:embed="rId5"/>
                <a:stretch>
                  <a:fillRect l="-13600" r="-12000" b="-23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88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11753 -0.004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8" y="-2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0.11719 0.003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11753 -0.004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8" y="-2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L 0.11719 0.0030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7 L 0.11753 -0.00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8" y="-23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0.11719 0.0030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0.11754 -0.004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8" y="-23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33333E-6 L 0.11719 0.00301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1" grpId="0"/>
      <p:bldP spid="72" grpId="0"/>
      <p:bldP spid="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EAC448D-B968-4DCB-A34E-E4698A60E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81389"/>
              </p:ext>
            </p:extLst>
          </p:nvPr>
        </p:nvGraphicFramePr>
        <p:xfrm>
          <a:off x="4612750" y="37823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7303269-A5D3-45C4-BA8D-AC0AAB0BF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39134"/>
              </p:ext>
            </p:extLst>
          </p:nvPr>
        </p:nvGraphicFramePr>
        <p:xfrm>
          <a:off x="4765150" y="53063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331DC33-F6C5-4E03-BC0E-75AC6A2B9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988455"/>
              </p:ext>
            </p:extLst>
          </p:nvPr>
        </p:nvGraphicFramePr>
        <p:xfrm>
          <a:off x="4612750" y="1834803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BF5FE39-6A00-45C1-A167-28113BAF1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140986"/>
              </p:ext>
            </p:extLst>
          </p:nvPr>
        </p:nvGraphicFramePr>
        <p:xfrm>
          <a:off x="4765150" y="1987203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C96CC29-8B49-48BD-ADF8-FF43E34F3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729807"/>
              </p:ext>
            </p:extLst>
          </p:nvPr>
        </p:nvGraphicFramePr>
        <p:xfrm>
          <a:off x="4611831" y="3310094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A762EC9-BE6D-4154-8E4B-CBBCC8359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410007"/>
              </p:ext>
            </p:extLst>
          </p:nvPr>
        </p:nvGraphicFramePr>
        <p:xfrm>
          <a:off x="4764231" y="3462494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54C59C7-C985-4FBE-AD0A-688AE0283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18136"/>
              </p:ext>
            </p:extLst>
          </p:nvPr>
        </p:nvGraphicFramePr>
        <p:xfrm>
          <a:off x="4611831" y="4766667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AB59BB7-C853-420F-935B-BAF80D81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074016"/>
              </p:ext>
            </p:extLst>
          </p:nvPr>
        </p:nvGraphicFramePr>
        <p:xfrm>
          <a:off x="4764231" y="4919067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30C01464-3A5C-4031-A9AF-F525030BB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76873"/>
              </p:ext>
            </p:extLst>
          </p:nvPr>
        </p:nvGraphicFramePr>
        <p:xfrm>
          <a:off x="6939867" y="37823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732DBA93-9AD1-43B2-A4FC-1FAF1E586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140074"/>
              </p:ext>
            </p:extLst>
          </p:nvPr>
        </p:nvGraphicFramePr>
        <p:xfrm>
          <a:off x="7092267" y="53063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817549A-CA59-47F3-80E3-1377AB1E6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983437"/>
              </p:ext>
            </p:extLst>
          </p:nvPr>
        </p:nvGraphicFramePr>
        <p:xfrm>
          <a:off x="7322079" y="2515327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2E2832C-9A81-4046-98A0-D1AA21F48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334536"/>
              </p:ext>
            </p:extLst>
          </p:nvPr>
        </p:nvGraphicFramePr>
        <p:xfrm>
          <a:off x="7474479" y="2667727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DEACBD2-8B71-4990-98FF-A1D56C423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62721"/>
              </p:ext>
            </p:extLst>
          </p:nvPr>
        </p:nvGraphicFramePr>
        <p:xfrm>
          <a:off x="7339012" y="309490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2918CA2F-18CE-4350-B681-B9CF0B27E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227019"/>
              </p:ext>
            </p:extLst>
          </p:nvPr>
        </p:nvGraphicFramePr>
        <p:xfrm>
          <a:off x="7349679" y="370450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E3F99C8-2A72-451E-BBBD-88D96103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42649"/>
              </p:ext>
            </p:extLst>
          </p:nvPr>
        </p:nvGraphicFramePr>
        <p:xfrm>
          <a:off x="7349679" y="420515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7AB171D0-D0F7-449C-915C-858C2E90B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111762"/>
              </p:ext>
            </p:extLst>
          </p:nvPr>
        </p:nvGraphicFramePr>
        <p:xfrm>
          <a:off x="7491412" y="324730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9C63239C-13D6-4854-892B-20444274B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91294"/>
              </p:ext>
            </p:extLst>
          </p:nvPr>
        </p:nvGraphicFramePr>
        <p:xfrm>
          <a:off x="7502079" y="385690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6D595B77-40A2-4251-8378-B8212D7CA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639435"/>
              </p:ext>
            </p:extLst>
          </p:nvPr>
        </p:nvGraphicFramePr>
        <p:xfrm>
          <a:off x="7502079" y="4357553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89C9C6B-055B-490A-8038-B5750C43486B}"/>
                  </a:ext>
                </a:extLst>
              </p:cNvPr>
              <p:cNvSpPr txBox="1"/>
              <p:nvPr/>
            </p:nvSpPr>
            <p:spPr>
              <a:xfrm>
                <a:off x="4302506" y="6190974"/>
                <a:ext cx="2095317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89C9C6B-055B-490A-8038-B5750C434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506" y="6190974"/>
                <a:ext cx="2095317" cy="369332"/>
              </a:xfrm>
              <a:prstGeom prst="rect">
                <a:avLst/>
              </a:prstGeom>
              <a:blipFill>
                <a:blip r:embed="rId2"/>
                <a:stretch>
                  <a:fillRect l="-6377" r="-580" b="-327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30CF8E0-3DD1-4DC4-926B-74EF8FD8D1CF}"/>
                  </a:ext>
                </a:extLst>
              </p:cNvPr>
              <p:cNvSpPr txBox="1"/>
              <p:nvPr/>
            </p:nvSpPr>
            <p:spPr>
              <a:xfrm>
                <a:off x="6505580" y="5575017"/>
                <a:ext cx="2331664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30CF8E0-3DD1-4DC4-926B-74EF8FD8D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580" y="5575017"/>
                <a:ext cx="2331664" cy="369332"/>
              </a:xfrm>
              <a:prstGeom prst="rect">
                <a:avLst/>
              </a:prstGeom>
              <a:blipFill>
                <a:blip r:embed="rId3"/>
                <a:stretch>
                  <a:fillRect l="-4167" r="-521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ED73A0C-51F8-460F-8B65-93A3919CB447}"/>
                  </a:ext>
                </a:extLst>
              </p:cNvPr>
              <p:cNvSpPr txBox="1"/>
              <p:nvPr/>
            </p:nvSpPr>
            <p:spPr>
              <a:xfrm>
                <a:off x="493390" y="897036"/>
                <a:ext cx="34994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TW" sz="2400" dirty="0"/>
                  <a:t>: number of input channels</a:t>
                </a: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ED73A0C-51F8-460F-8B65-93A3919CB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90" y="897036"/>
                <a:ext cx="3499484" cy="369332"/>
              </a:xfrm>
              <a:prstGeom prst="rect">
                <a:avLst/>
              </a:prstGeom>
              <a:blipFill>
                <a:blip r:embed="rId4"/>
                <a:stretch>
                  <a:fillRect l="-2613" t="-24590" r="-4704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B2653C6-D8A5-4B3B-969E-21A1EF9822C3}"/>
                  </a:ext>
                </a:extLst>
              </p:cNvPr>
              <p:cNvSpPr txBox="1"/>
              <p:nvPr/>
            </p:nvSpPr>
            <p:spPr>
              <a:xfrm>
                <a:off x="435216" y="1512994"/>
                <a:ext cx="37825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TW" sz="2400" dirty="0"/>
                  <a:t>: number of output channels</a:t>
                </a: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B2653C6-D8A5-4B3B-969E-21A1EF982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16" y="1512994"/>
                <a:ext cx="3782575" cy="369332"/>
              </a:xfrm>
              <a:prstGeom prst="rect">
                <a:avLst/>
              </a:prstGeom>
              <a:blipFill>
                <a:blip r:embed="rId5"/>
                <a:stretch>
                  <a:fillRect l="-2254" t="-24590" r="-4187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ACB277B-F266-4353-A0BF-8104A43B2517}"/>
                  </a:ext>
                </a:extLst>
              </p:cNvPr>
              <p:cNvSpPr txBox="1"/>
              <p:nvPr/>
            </p:nvSpPr>
            <p:spPr>
              <a:xfrm>
                <a:off x="473316" y="2128952"/>
                <a:ext cx="2170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: kernel size</a:t>
                </a: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ACB277B-F266-4353-A0BF-8104A43B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6" y="2128952"/>
                <a:ext cx="2170659" cy="369332"/>
              </a:xfrm>
              <a:prstGeom prst="rect">
                <a:avLst/>
              </a:prstGeom>
              <a:blipFill>
                <a:blip r:embed="rId6"/>
                <a:stretch>
                  <a:fillRect l="-4775" t="-24590" r="-7865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CB67B9E-F9AF-4D80-8B3B-EAC7AAA87BB2}"/>
                  </a:ext>
                </a:extLst>
              </p:cNvPr>
              <p:cNvSpPr txBox="1"/>
              <p:nvPr/>
            </p:nvSpPr>
            <p:spPr>
              <a:xfrm>
                <a:off x="1063108" y="3507842"/>
                <a:ext cx="23316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CB67B9E-F9AF-4D80-8B3B-EAC7AAA87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08" y="3507842"/>
                <a:ext cx="2331664" cy="369332"/>
              </a:xfrm>
              <a:prstGeom prst="rect">
                <a:avLst/>
              </a:prstGeom>
              <a:blipFill>
                <a:blip r:embed="rId7"/>
                <a:stretch>
                  <a:fillRect l="-4178" r="-78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C68E54E-6AF4-47EA-AD65-55DB42556588}"/>
                  </a:ext>
                </a:extLst>
              </p:cNvPr>
              <p:cNvSpPr txBox="1"/>
              <p:nvPr/>
            </p:nvSpPr>
            <p:spPr>
              <a:xfrm>
                <a:off x="1309521" y="4008385"/>
                <a:ext cx="18388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C68E54E-6AF4-47EA-AD65-55DB42556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521" y="4008385"/>
                <a:ext cx="1838837" cy="369332"/>
              </a:xfrm>
              <a:prstGeom prst="rect">
                <a:avLst/>
              </a:prstGeom>
              <a:blipFill>
                <a:blip r:embed="rId8"/>
                <a:stretch>
                  <a:fillRect l="-5648" r="-1329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3BF739C-69DD-46B7-81FB-EB32D7F30551}"/>
                  </a:ext>
                </a:extLst>
              </p:cNvPr>
              <p:cNvSpPr txBox="1"/>
              <p:nvPr/>
            </p:nvSpPr>
            <p:spPr>
              <a:xfrm>
                <a:off x="1291152" y="4840743"/>
                <a:ext cx="1679947" cy="69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3BF739C-69DD-46B7-81FB-EB32D7F30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152" y="4840743"/>
                <a:ext cx="1679947" cy="6940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6D124F9-A02B-4C84-9F58-EB90DE599121}"/>
              </a:ext>
            </a:extLst>
          </p:cNvPr>
          <p:cNvCxnSpPr/>
          <p:nvPr/>
        </p:nvCxnSpPr>
        <p:spPr>
          <a:xfrm>
            <a:off x="756478" y="3938628"/>
            <a:ext cx="2819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6A64BC0-7EF5-4B4E-B087-F5084A86C8C6}"/>
                  </a:ext>
                </a:extLst>
              </p:cNvPr>
              <p:cNvSpPr/>
              <p:nvPr/>
            </p:nvSpPr>
            <p:spPr>
              <a:xfrm>
                <a:off x="4578647" y="804703"/>
                <a:ext cx="1451166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B6A64BC0-7EF5-4B4E-B087-F5084A86C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647" y="804703"/>
                <a:ext cx="145116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258A28E-36C4-4C47-9A6A-D5D9B5857034}"/>
                  </a:ext>
                </a:extLst>
              </p:cNvPr>
              <p:cNvSpPr/>
              <p:nvPr/>
            </p:nvSpPr>
            <p:spPr>
              <a:xfrm>
                <a:off x="4609128" y="2305010"/>
                <a:ext cx="1451166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258A28E-36C4-4C47-9A6A-D5D9B5857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128" y="2305010"/>
                <a:ext cx="1451166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CBE9E7C-0BA9-41FD-A7A4-16833A2A01B6}"/>
                  </a:ext>
                </a:extLst>
              </p:cNvPr>
              <p:cNvSpPr/>
              <p:nvPr/>
            </p:nvSpPr>
            <p:spPr>
              <a:xfrm>
                <a:off x="4624582" y="3744661"/>
                <a:ext cx="1451166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CBE9E7C-0BA9-41FD-A7A4-16833A2A0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582" y="3744661"/>
                <a:ext cx="145116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7478A59-B157-4F50-A66C-5537AAFEADAD}"/>
                  </a:ext>
                </a:extLst>
              </p:cNvPr>
              <p:cNvSpPr/>
              <p:nvPr/>
            </p:nvSpPr>
            <p:spPr>
              <a:xfrm>
                <a:off x="4624582" y="5157254"/>
                <a:ext cx="1451166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17478A59-B157-4F50-A66C-5537AAFEA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582" y="5157254"/>
                <a:ext cx="1451166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9F204DB-CFCE-47EF-B3E9-45B0A8A3FD7A}"/>
                  </a:ext>
                </a:extLst>
              </p:cNvPr>
              <p:cNvSpPr/>
              <p:nvPr/>
            </p:nvSpPr>
            <p:spPr>
              <a:xfrm>
                <a:off x="6762121" y="1693128"/>
                <a:ext cx="1451166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9F204DB-CFCE-47EF-B3E9-45B0A8A3F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21" y="1693128"/>
                <a:ext cx="145116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9A631FB-DCF5-45A5-969E-021BD8B681D7}"/>
                  </a:ext>
                </a:extLst>
              </p:cNvPr>
              <p:cNvSpPr/>
              <p:nvPr/>
            </p:nvSpPr>
            <p:spPr>
              <a:xfrm>
                <a:off x="7884547" y="4570913"/>
                <a:ext cx="952697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9A631FB-DCF5-45A5-969E-021BD8B68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547" y="4570913"/>
                <a:ext cx="952697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9F6B1FE1-446D-4542-A6B7-5D903E588CE3}"/>
              </a:ext>
            </a:extLst>
          </p:cNvPr>
          <p:cNvSpPr/>
          <p:nvPr/>
        </p:nvSpPr>
        <p:spPr>
          <a:xfrm>
            <a:off x="2164996" y="4807330"/>
            <a:ext cx="828571" cy="811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255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Low rank approximation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10232" y="1815464"/>
            <a:ext cx="3569113" cy="2121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364676" y="3437893"/>
            <a:ext cx="1616885" cy="2064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16200000">
            <a:off x="1582307" y="2517241"/>
            <a:ext cx="1181626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326578" y="2485868"/>
            <a:ext cx="87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5699416" y="3393646"/>
            <a:ext cx="1616885" cy="20647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082875" y="2629531"/>
            <a:ext cx="882752" cy="21465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817888" y="1803621"/>
            <a:ext cx="3569113" cy="2121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109575" y="2473859"/>
            <a:ext cx="98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linear</a:t>
            </a:r>
            <a:endParaRPr lang="zh-TW" altLang="en-US" sz="2400" dirty="0"/>
          </a:p>
        </p:txBody>
      </p:sp>
      <p:sp>
        <p:nvSpPr>
          <p:cNvPr id="29" name="向右箭號 28"/>
          <p:cNvSpPr/>
          <p:nvPr/>
        </p:nvSpPr>
        <p:spPr>
          <a:xfrm rot="16200000">
            <a:off x="6341018" y="2929708"/>
            <a:ext cx="36378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6772766" y="2046892"/>
            <a:ext cx="87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</a:t>
            </a:r>
            <a:endParaRPr lang="zh-TW" altLang="en-US" sz="2800" dirty="0"/>
          </a:p>
        </p:txBody>
      </p:sp>
      <p:sp>
        <p:nvSpPr>
          <p:cNvPr id="31" name="向右箭號 30"/>
          <p:cNvSpPr/>
          <p:nvPr/>
        </p:nvSpPr>
        <p:spPr>
          <a:xfrm rot="16200000">
            <a:off x="6341585" y="2091268"/>
            <a:ext cx="363782" cy="412955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6766768" y="2904222"/>
            <a:ext cx="87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V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982601" y="1690689"/>
            <a:ext cx="58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3069457" y="3317966"/>
            <a:ext cx="58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416652" y="1697877"/>
            <a:ext cx="58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400683" y="3281466"/>
            <a:ext cx="58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047524" y="2509041"/>
            <a:ext cx="58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K</a:t>
            </a:r>
            <a:endParaRPr lang="zh-TW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90F18C8-2927-4A8A-8EBD-F43D36B3DB40}"/>
              </a:ext>
            </a:extLst>
          </p:cNvPr>
          <p:cNvGrpSpPr/>
          <p:nvPr/>
        </p:nvGrpSpPr>
        <p:grpSpPr>
          <a:xfrm>
            <a:off x="907543" y="4010802"/>
            <a:ext cx="6479148" cy="2395703"/>
            <a:chOff x="1153351" y="1442404"/>
            <a:chExt cx="6479148" cy="2395703"/>
          </a:xfrm>
        </p:grpSpPr>
        <p:sp>
          <p:nvSpPr>
            <p:cNvPr id="8" name="矩形 7"/>
            <p:cNvSpPr/>
            <p:nvPr/>
          </p:nvSpPr>
          <p:spPr>
            <a:xfrm>
              <a:off x="1792754" y="1876571"/>
              <a:ext cx="1740309" cy="19615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W</a:t>
              </a:r>
              <a:endParaRPr lang="zh-TW" altLang="en-US" sz="3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536261" y="1913442"/>
              <a:ext cx="985684" cy="18877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U</a:t>
              </a:r>
              <a:endParaRPr lang="zh-TW" altLang="en-US" sz="32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892190" y="1880128"/>
              <a:ext cx="1740309" cy="8259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3200" dirty="0"/>
                <a:t>V</a:t>
              </a:r>
              <a:endParaRPr lang="zh-TW" altLang="en-US" sz="32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513186" y="2592967"/>
              <a:ext cx="659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b="1" dirty="0"/>
                <a:t>≈</a:t>
              </a:r>
              <a:endParaRPr lang="zh-TW" altLang="en-US" sz="3200" b="1" dirty="0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153351" y="2626505"/>
              <a:ext cx="639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endParaRPr lang="zh-TW" altLang="en-US" sz="24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972753" y="2706038"/>
              <a:ext cx="639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endParaRPr lang="zh-TW" altLang="en-US" sz="24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2350274" y="1484000"/>
              <a:ext cx="639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6385494" y="1450686"/>
              <a:ext cx="639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</a:t>
              </a:r>
              <a:endParaRPr lang="zh-TW" altLang="en-US" sz="2400" dirty="0"/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747963" y="1442404"/>
              <a:ext cx="639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K</a:t>
              </a:r>
              <a:endParaRPr lang="zh-TW" altLang="en-US" sz="2400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429301" y="2078737"/>
              <a:ext cx="639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K</a:t>
              </a:r>
              <a:endParaRPr lang="zh-TW" altLang="en-US" sz="2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6142692" y="2892924"/>
              <a:ext cx="1452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K &lt; M,N</a:t>
              </a:r>
              <a:endParaRPr lang="zh-TW" altLang="en-US" sz="2400" dirty="0"/>
            </a:p>
          </p:txBody>
        </p: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A49F2CD7-55D2-47E6-B557-80AD86A8FDEC}"/>
              </a:ext>
            </a:extLst>
          </p:cNvPr>
          <p:cNvSpPr txBox="1"/>
          <p:nvPr/>
        </p:nvSpPr>
        <p:spPr>
          <a:xfrm>
            <a:off x="5567930" y="5912931"/>
            <a:ext cx="266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Less parameters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1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29" grpId="0" animBg="1"/>
      <p:bldP spid="30" grpId="0"/>
      <p:bldP spid="31" grpId="0" animBg="1"/>
      <p:bldP spid="32" grpId="0"/>
      <p:bldP spid="34" grpId="0"/>
      <p:bldP spid="35" grpId="0"/>
      <p:bldP spid="36" grpId="0"/>
      <p:bldP spid="37" grpId="0"/>
      <p:bldP spid="38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A4E831-C80A-4331-BB66-A9649545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81E07B-7134-43EE-A1E4-1B00D2B10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Network Pruning </a:t>
            </a:r>
          </a:p>
          <a:p>
            <a:r>
              <a:rPr lang="en-US" altLang="zh-TW" sz="3200" dirty="0"/>
              <a:t>Knowledge Distillation </a:t>
            </a:r>
          </a:p>
          <a:p>
            <a:r>
              <a:rPr lang="en-US" altLang="zh-TW" sz="3200" dirty="0"/>
              <a:t>Parameter Quantization </a:t>
            </a:r>
          </a:p>
          <a:p>
            <a:r>
              <a:rPr lang="en-US" altLang="zh-TW" sz="3200" dirty="0"/>
              <a:t>Architecture Design</a:t>
            </a:r>
          </a:p>
          <a:p>
            <a:r>
              <a:rPr lang="en-US" altLang="zh-TW" sz="3200" dirty="0"/>
              <a:t>Dynamic Computation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92EBAB4-D84D-4082-A450-0F88DEE6ED7B}"/>
              </a:ext>
            </a:extLst>
          </p:cNvPr>
          <p:cNvSpPr/>
          <p:nvPr/>
        </p:nvSpPr>
        <p:spPr>
          <a:xfrm>
            <a:off x="991518" y="5144878"/>
            <a:ext cx="7348251" cy="7601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We will not talk about hard-ware solution today.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76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779CC84-F3B1-48DB-A239-918A5D291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588332"/>
              </p:ext>
            </p:extLst>
          </p:nvPr>
        </p:nvGraphicFramePr>
        <p:xfrm>
          <a:off x="742617" y="3989891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graphicFrame>
        <p:nvGraphicFramePr>
          <p:cNvPr id="83" name="表格 82">
            <a:extLst>
              <a:ext uri="{FF2B5EF4-FFF2-40B4-BE49-F238E27FC236}">
                <a16:creationId xmlns:a16="http://schemas.microsoft.com/office/drawing/2014/main" id="{EABD16B7-7301-4ECC-8A01-D0B482D34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80196"/>
              </p:ext>
            </p:extLst>
          </p:nvPr>
        </p:nvGraphicFramePr>
        <p:xfrm>
          <a:off x="742617" y="512362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2ADD767A-CAD2-423E-9397-5130DDDAF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22026"/>
              </p:ext>
            </p:extLst>
          </p:nvPr>
        </p:nvGraphicFramePr>
        <p:xfrm>
          <a:off x="3714417" y="455092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81" name="表格 80">
            <a:extLst>
              <a:ext uri="{FF2B5EF4-FFF2-40B4-BE49-F238E27FC236}">
                <a16:creationId xmlns:a16="http://schemas.microsoft.com/office/drawing/2014/main" id="{6331B159-AF62-4E47-B50F-451F836C7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446082"/>
              </p:ext>
            </p:extLst>
          </p:nvPr>
        </p:nvGraphicFramePr>
        <p:xfrm>
          <a:off x="3714417" y="5646360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DA62D55-8FD0-4579-8F1D-3A45A3A1E5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051165"/>
              </p:ext>
            </p:extLst>
          </p:nvPr>
        </p:nvGraphicFramePr>
        <p:xfrm>
          <a:off x="742617" y="439420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EB057C4-8D8F-4CC6-A3E6-4B027BAF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24436"/>
              </p:ext>
            </p:extLst>
          </p:nvPr>
        </p:nvGraphicFramePr>
        <p:xfrm>
          <a:off x="742617" y="43942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07FD224-4E8D-4B85-8CBC-8164B607D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469222"/>
              </p:ext>
            </p:extLst>
          </p:nvPr>
        </p:nvGraphicFramePr>
        <p:xfrm>
          <a:off x="895017" y="4160520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7DF61FB-F06A-4498-A759-E921952B0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86894"/>
              </p:ext>
            </p:extLst>
          </p:nvPr>
        </p:nvGraphicFramePr>
        <p:xfrm>
          <a:off x="742617" y="400812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F4A6310-40CE-44AF-95F4-2F10FCA4D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067702"/>
              </p:ext>
            </p:extLst>
          </p:nvPr>
        </p:nvGraphicFramePr>
        <p:xfrm>
          <a:off x="895017" y="416052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907B14D-064A-48E3-B5A5-F06965025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876933"/>
              </p:ext>
            </p:extLst>
          </p:nvPr>
        </p:nvGraphicFramePr>
        <p:xfrm>
          <a:off x="3866817" y="470332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2C357AD9-87EE-42A3-9DF0-2101C53CE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51035"/>
              </p:ext>
            </p:extLst>
          </p:nvPr>
        </p:nvGraphicFramePr>
        <p:xfrm>
          <a:off x="3714417" y="4550921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741E0B0E-53A8-4C45-B69A-2BD188088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419872"/>
              </p:ext>
            </p:extLst>
          </p:nvPr>
        </p:nvGraphicFramePr>
        <p:xfrm>
          <a:off x="3866817" y="4703321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sp>
        <p:nvSpPr>
          <p:cNvPr id="18" name="橢圓 17">
            <a:extLst>
              <a:ext uri="{FF2B5EF4-FFF2-40B4-BE49-F238E27FC236}">
                <a16:creationId xmlns:a16="http://schemas.microsoft.com/office/drawing/2014/main" id="{1B52D019-A081-4263-A420-13A63820D058}"/>
              </a:ext>
            </a:extLst>
          </p:cNvPr>
          <p:cNvSpPr/>
          <p:nvPr/>
        </p:nvSpPr>
        <p:spPr>
          <a:xfrm>
            <a:off x="5333332" y="409948"/>
            <a:ext cx="546100" cy="5363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475A7947-5B2B-470D-9D76-83B32CEB91EF}"/>
              </a:ext>
            </a:extLst>
          </p:cNvPr>
          <p:cNvSpPr/>
          <p:nvPr/>
        </p:nvSpPr>
        <p:spPr>
          <a:xfrm>
            <a:off x="7577332" y="2809746"/>
            <a:ext cx="546100" cy="53638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B0B56952-65CE-444E-AD5E-FA1671F4DC76}"/>
              </a:ext>
            </a:extLst>
          </p:cNvPr>
          <p:cNvSpPr/>
          <p:nvPr/>
        </p:nvSpPr>
        <p:spPr>
          <a:xfrm>
            <a:off x="6626950" y="2461168"/>
            <a:ext cx="546100" cy="53638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E541AF30-31F2-42AD-B95A-47CAC7757032}"/>
              </a:ext>
            </a:extLst>
          </p:cNvPr>
          <p:cNvSpPr/>
          <p:nvPr/>
        </p:nvSpPr>
        <p:spPr>
          <a:xfrm>
            <a:off x="6626950" y="3256188"/>
            <a:ext cx="546100" cy="53638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C14031C-CDDA-430D-B493-1E3D47DEB494}"/>
              </a:ext>
            </a:extLst>
          </p:cNvPr>
          <p:cNvCxnSpPr>
            <a:cxnSpLocks/>
          </p:cNvCxnSpPr>
          <p:nvPr/>
        </p:nvCxnSpPr>
        <p:spPr>
          <a:xfrm>
            <a:off x="5879432" y="681728"/>
            <a:ext cx="46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C68D1C5-4D5D-4C82-B303-3E65BCAA82B6}"/>
              </a:ext>
            </a:extLst>
          </p:cNvPr>
          <p:cNvCxnSpPr>
            <a:cxnSpLocks/>
          </p:cNvCxnSpPr>
          <p:nvPr/>
        </p:nvCxnSpPr>
        <p:spPr>
          <a:xfrm>
            <a:off x="8123432" y="3104237"/>
            <a:ext cx="46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EBF177B-961D-42F1-BA9F-74EEDC573564}"/>
              </a:ext>
            </a:extLst>
          </p:cNvPr>
          <p:cNvCxnSpPr>
            <a:cxnSpLocks/>
          </p:cNvCxnSpPr>
          <p:nvPr/>
        </p:nvCxnSpPr>
        <p:spPr>
          <a:xfrm>
            <a:off x="4863432" y="678142"/>
            <a:ext cx="46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9D63414D-9B01-486D-8990-804BF1C81AEC}"/>
              </a:ext>
            </a:extLst>
          </p:cNvPr>
          <p:cNvCxnSpPr>
            <a:cxnSpLocks/>
          </p:cNvCxnSpPr>
          <p:nvPr/>
        </p:nvCxnSpPr>
        <p:spPr>
          <a:xfrm>
            <a:off x="6157050" y="2727420"/>
            <a:ext cx="46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0AD1183-1123-4A0C-BA77-DB885D70FE72}"/>
              </a:ext>
            </a:extLst>
          </p:cNvPr>
          <p:cNvCxnSpPr>
            <a:cxnSpLocks/>
          </p:cNvCxnSpPr>
          <p:nvPr/>
        </p:nvCxnSpPr>
        <p:spPr>
          <a:xfrm>
            <a:off x="6157050" y="3524382"/>
            <a:ext cx="46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41ECA33-2166-47A1-8B32-FC6D1868FC87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7107432" y="2755360"/>
            <a:ext cx="469900" cy="322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E36D4EE6-F651-4508-8094-0C2C39FA5D25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173050" y="3077940"/>
            <a:ext cx="404282" cy="439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DD6003D-EDC8-44D4-9B64-620E7A4AAC58}"/>
              </a:ext>
            </a:extLst>
          </p:cNvPr>
          <p:cNvSpPr txBox="1"/>
          <p:nvPr/>
        </p:nvSpPr>
        <p:spPr>
          <a:xfrm>
            <a:off x="3513332" y="447309"/>
            <a:ext cx="16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18 inputs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60F452E-FAC2-4B48-8EB4-8901B25A6BFA}"/>
              </a:ext>
            </a:extLst>
          </p:cNvPr>
          <p:cNvSpPr txBox="1"/>
          <p:nvPr/>
        </p:nvSpPr>
        <p:spPr>
          <a:xfrm>
            <a:off x="4493686" y="2508482"/>
            <a:ext cx="16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9 inputs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8358FED-8296-4009-8D10-2C38F920ED37}"/>
              </a:ext>
            </a:extLst>
          </p:cNvPr>
          <p:cNvSpPr txBox="1"/>
          <p:nvPr/>
        </p:nvSpPr>
        <p:spPr>
          <a:xfrm>
            <a:off x="4489450" y="3256188"/>
            <a:ext cx="16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9 inputs</a:t>
            </a:r>
            <a:endParaRPr lang="zh-TW" altLang="en-US" sz="2400" dirty="0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113FBAD-D9AA-4D5F-A0CD-E2D7F4E00D21}"/>
              </a:ext>
            </a:extLst>
          </p:cNvPr>
          <p:cNvSpPr/>
          <p:nvPr/>
        </p:nvSpPr>
        <p:spPr>
          <a:xfrm>
            <a:off x="5333332" y="1096269"/>
            <a:ext cx="546100" cy="53638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F5C0987-F915-4407-B108-68A3616436BD}"/>
              </a:ext>
            </a:extLst>
          </p:cNvPr>
          <p:cNvCxnSpPr>
            <a:cxnSpLocks/>
          </p:cNvCxnSpPr>
          <p:nvPr/>
        </p:nvCxnSpPr>
        <p:spPr>
          <a:xfrm>
            <a:off x="5879432" y="1368049"/>
            <a:ext cx="46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04038813-A111-43FD-BF60-8D5FB96984C5}"/>
              </a:ext>
            </a:extLst>
          </p:cNvPr>
          <p:cNvCxnSpPr>
            <a:cxnSpLocks/>
          </p:cNvCxnSpPr>
          <p:nvPr/>
        </p:nvCxnSpPr>
        <p:spPr>
          <a:xfrm>
            <a:off x="4863432" y="1364463"/>
            <a:ext cx="46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ADB422C-958F-4BC2-A4AF-1346C04BA846}"/>
              </a:ext>
            </a:extLst>
          </p:cNvPr>
          <p:cNvSpPr txBox="1"/>
          <p:nvPr/>
        </p:nvSpPr>
        <p:spPr>
          <a:xfrm>
            <a:off x="3513332" y="1133630"/>
            <a:ext cx="16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18 inputs</a:t>
            </a:r>
            <a:endParaRPr lang="zh-TW" altLang="en-US" sz="2400" dirty="0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275AF657-FB3C-420B-8482-E55407F91D6A}"/>
              </a:ext>
            </a:extLst>
          </p:cNvPr>
          <p:cNvSpPr/>
          <p:nvPr/>
        </p:nvSpPr>
        <p:spPr>
          <a:xfrm>
            <a:off x="7577332" y="3627184"/>
            <a:ext cx="546100" cy="53638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530A2518-8DE4-4241-9DF7-4D936D537461}"/>
              </a:ext>
            </a:extLst>
          </p:cNvPr>
          <p:cNvCxnSpPr>
            <a:cxnSpLocks/>
          </p:cNvCxnSpPr>
          <p:nvPr/>
        </p:nvCxnSpPr>
        <p:spPr>
          <a:xfrm>
            <a:off x="8123432" y="3921675"/>
            <a:ext cx="46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667921AA-566C-451A-8E23-3F3232DE9EDE}"/>
              </a:ext>
            </a:extLst>
          </p:cNvPr>
          <p:cNvCxnSpPr>
            <a:cxnSpLocks/>
            <a:stCxn id="20" idx="6"/>
            <a:endCxn id="44" idx="2"/>
          </p:cNvCxnSpPr>
          <p:nvPr/>
        </p:nvCxnSpPr>
        <p:spPr>
          <a:xfrm>
            <a:off x="7173050" y="2729362"/>
            <a:ext cx="404282" cy="1166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399A7186-64BE-45EC-AF7C-74DE6DAFC8A9}"/>
              </a:ext>
            </a:extLst>
          </p:cNvPr>
          <p:cNvCxnSpPr>
            <a:cxnSpLocks/>
            <a:stCxn id="21" idx="6"/>
            <a:endCxn id="44" idx="2"/>
          </p:cNvCxnSpPr>
          <p:nvPr/>
        </p:nvCxnSpPr>
        <p:spPr>
          <a:xfrm>
            <a:off x="7173050" y="3524382"/>
            <a:ext cx="404282" cy="3709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9544DB98-00CF-474A-979E-764B4A32F57A}"/>
              </a:ext>
            </a:extLst>
          </p:cNvPr>
          <p:cNvSpPr/>
          <p:nvPr/>
        </p:nvSpPr>
        <p:spPr>
          <a:xfrm>
            <a:off x="761592" y="453832"/>
            <a:ext cx="1069048" cy="1062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3A0A0D89-A142-451B-A900-AD36913406D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87875" y="1553324"/>
            <a:ext cx="115081" cy="1706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EA9E4B90-073C-448E-BD90-89934F48E7A2}"/>
              </a:ext>
            </a:extLst>
          </p:cNvPr>
          <p:cNvCxnSpPr>
            <a:cxnSpLocks/>
          </p:cNvCxnSpPr>
          <p:nvPr/>
        </p:nvCxnSpPr>
        <p:spPr>
          <a:xfrm>
            <a:off x="790888" y="456461"/>
            <a:ext cx="115081" cy="1706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0D8371EA-B000-4EDD-AB90-E0766A464742}"/>
              </a:ext>
            </a:extLst>
          </p:cNvPr>
          <p:cNvCxnSpPr>
            <a:cxnSpLocks/>
          </p:cNvCxnSpPr>
          <p:nvPr/>
        </p:nvCxnSpPr>
        <p:spPr>
          <a:xfrm>
            <a:off x="1837265" y="465576"/>
            <a:ext cx="115081" cy="1706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5CFE7419-2B0B-405D-8CE4-90C6501A3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742018"/>
              </p:ext>
            </p:extLst>
          </p:nvPr>
        </p:nvGraphicFramePr>
        <p:xfrm>
          <a:off x="6715850" y="327122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sp>
        <p:nvSpPr>
          <p:cNvPr id="64" name="矩形 63">
            <a:extLst>
              <a:ext uri="{FF2B5EF4-FFF2-40B4-BE49-F238E27FC236}">
                <a16:creationId xmlns:a16="http://schemas.microsoft.com/office/drawing/2014/main" id="{207B1DF7-A7C1-40DC-96F8-7813C4D54D73}"/>
              </a:ext>
            </a:extLst>
          </p:cNvPr>
          <p:cNvSpPr/>
          <p:nvPr/>
        </p:nvSpPr>
        <p:spPr>
          <a:xfrm>
            <a:off x="6715850" y="327122"/>
            <a:ext cx="351978" cy="337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FBC5534A-ED06-481A-9CF8-FAAFEBAED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10611"/>
              </p:ext>
            </p:extLst>
          </p:nvPr>
        </p:nvGraphicFramePr>
        <p:xfrm>
          <a:off x="6868250" y="479522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sp>
        <p:nvSpPr>
          <p:cNvPr id="65" name="矩形 64">
            <a:extLst>
              <a:ext uri="{FF2B5EF4-FFF2-40B4-BE49-F238E27FC236}">
                <a16:creationId xmlns:a16="http://schemas.microsoft.com/office/drawing/2014/main" id="{A6D9B0B6-A2B4-4F3C-A1F3-1FF67EB5E765}"/>
              </a:ext>
            </a:extLst>
          </p:cNvPr>
          <p:cNvSpPr/>
          <p:nvPr/>
        </p:nvSpPr>
        <p:spPr>
          <a:xfrm>
            <a:off x="6900000" y="1592801"/>
            <a:ext cx="351978" cy="337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表格 61">
            <a:extLst>
              <a:ext uri="{FF2B5EF4-FFF2-40B4-BE49-F238E27FC236}">
                <a16:creationId xmlns:a16="http://schemas.microsoft.com/office/drawing/2014/main" id="{45B13384-7F4A-4D2C-8264-09CCA4C42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867834"/>
              </p:ext>
            </p:extLst>
          </p:nvPr>
        </p:nvGraphicFramePr>
        <p:xfrm>
          <a:off x="7020650" y="631922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57B1C667-C18A-4EAB-9CEF-46780466E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67417"/>
              </p:ext>
            </p:extLst>
          </p:nvPr>
        </p:nvGraphicFramePr>
        <p:xfrm>
          <a:off x="7173050" y="784322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66" name="表格 65">
            <a:extLst>
              <a:ext uri="{FF2B5EF4-FFF2-40B4-BE49-F238E27FC236}">
                <a16:creationId xmlns:a16="http://schemas.microsoft.com/office/drawing/2014/main" id="{65C8D2AB-77E9-4393-A7BB-FFEE2DD67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078851"/>
              </p:ext>
            </p:extLst>
          </p:nvPr>
        </p:nvGraphicFramePr>
        <p:xfrm>
          <a:off x="751337" y="154379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sp>
        <p:nvSpPr>
          <p:cNvPr id="67" name="矩形 66">
            <a:extLst>
              <a:ext uri="{FF2B5EF4-FFF2-40B4-BE49-F238E27FC236}">
                <a16:creationId xmlns:a16="http://schemas.microsoft.com/office/drawing/2014/main" id="{FF02C0E4-20A9-4594-8FA6-AE69BE435CA0}"/>
              </a:ext>
            </a:extLst>
          </p:cNvPr>
          <p:cNvSpPr/>
          <p:nvPr/>
        </p:nvSpPr>
        <p:spPr>
          <a:xfrm>
            <a:off x="770312" y="1558211"/>
            <a:ext cx="1069048" cy="1062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B043E30-11B0-43A1-95FC-F4E959E6759F}"/>
              </a:ext>
            </a:extLst>
          </p:cNvPr>
          <p:cNvCxnSpPr>
            <a:cxnSpLocks/>
          </p:cNvCxnSpPr>
          <p:nvPr/>
        </p:nvCxnSpPr>
        <p:spPr>
          <a:xfrm>
            <a:off x="788656" y="2641079"/>
            <a:ext cx="115081" cy="1706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935A160-6B76-4FF2-A83C-9D973F10DE0E}"/>
              </a:ext>
            </a:extLst>
          </p:cNvPr>
          <p:cNvCxnSpPr>
            <a:cxnSpLocks/>
          </p:cNvCxnSpPr>
          <p:nvPr/>
        </p:nvCxnSpPr>
        <p:spPr>
          <a:xfrm>
            <a:off x="799608" y="1560840"/>
            <a:ext cx="115081" cy="1706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B638F1F-0C62-4643-A651-D2D4F5495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223742"/>
              </p:ext>
            </p:extLst>
          </p:nvPr>
        </p:nvGraphicFramePr>
        <p:xfrm>
          <a:off x="902956" y="626673"/>
          <a:ext cx="21600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158501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6401155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20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2298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A778D50-CFB8-44D8-9FA7-EF14D8185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82344"/>
              </p:ext>
            </p:extLst>
          </p:nvPr>
        </p:nvGraphicFramePr>
        <p:xfrm>
          <a:off x="895017" y="591820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sp>
        <p:nvSpPr>
          <p:cNvPr id="53" name="矩形 52">
            <a:extLst>
              <a:ext uri="{FF2B5EF4-FFF2-40B4-BE49-F238E27FC236}">
                <a16:creationId xmlns:a16="http://schemas.microsoft.com/office/drawing/2014/main" id="{2818008A-E191-4067-9A76-EB614643ACAE}"/>
              </a:ext>
            </a:extLst>
          </p:cNvPr>
          <p:cNvSpPr/>
          <p:nvPr/>
        </p:nvSpPr>
        <p:spPr>
          <a:xfrm>
            <a:off x="905969" y="627090"/>
            <a:ext cx="1069048" cy="1062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9C8C461F-8678-4BCB-843B-19B9056AA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108777"/>
              </p:ext>
            </p:extLst>
          </p:nvPr>
        </p:nvGraphicFramePr>
        <p:xfrm>
          <a:off x="903737" y="169619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  <p:sp>
        <p:nvSpPr>
          <p:cNvPr id="69" name="矩形 68">
            <a:extLst>
              <a:ext uri="{FF2B5EF4-FFF2-40B4-BE49-F238E27FC236}">
                <a16:creationId xmlns:a16="http://schemas.microsoft.com/office/drawing/2014/main" id="{00D35A1B-3DB9-425B-955F-BCA150BC1558}"/>
              </a:ext>
            </a:extLst>
          </p:cNvPr>
          <p:cNvSpPr/>
          <p:nvPr/>
        </p:nvSpPr>
        <p:spPr>
          <a:xfrm>
            <a:off x="914689" y="1731469"/>
            <a:ext cx="1069048" cy="1062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4" name="表格 73">
            <a:extLst>
              <a:ext uri="{FF2B5EF4-FFF2-40B4-BE49-F238E27FC236}">
                <a16:creationId xmlns:a16="http://schemas.microsoft.com/office/drawing/2014/main" id="{122C90D2-3974-440B-9F8E-524EEFCA0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102949"/>
              </p:ext>
            </p:extLst>
          </p:nvPr>
        </p:nvGraphicFramePr>
        <p:xfrm>
          <a:off x="5995850" y="439852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sp>
        <p:nvSpPr>
          <p:cNvPr id="75" name="矩形 74">
            <a:extLst>
              <a:ext uri="{FF2B5EF4-FFF2-40B4-BE49-F238E27FC236}">
                <a16:creationId xmlns:a16="http://schemas.microsoft.com/office/drawing/2014/main" id="{4CB0B17B-7981-4E18-A767-94BFE15C8951}"/>
              </a:ext>
            </a:extLst>
          </p:cNvPr>
          <p:cNvSpPr/>
          <p:nvPr/>
        </p:nvSpPr>
        <p:spPr>
          <a:xfrm>
            <a:off x="5995850" y="4398521"/>
            <a:ext cx="351978" cy="337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4171F52A-B327-45F4-910A-8E3940C0E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98234"/>
              </p:ext>
            </p:extLst>
          </p:nvPr>
        </p:nvGraphicFramePr>
        <p:xfrm>
          <a:off x="6148250" y="455092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sp>
        <p:nvSpPr>
          <p:cNvPr id="77" name="矩形 76">
            <a:extLst>
              <a:ext uri="{FF2B5EF4-FFF2-40B4-BE49-F238E27FC236}">
                <a16:creationId xmlns:a16="http://schemas.microsoft.com/office/drawing/2014/main" id="{1868515F-FF1C-48B0-A77E-1F433D0848DF}"/>
              </a:ext>
            </a:extLst>
          </p:cNvPr>
          <p:cNvSpPr/>
          <p:nvPr/>
        </p:nvSpPr>
        <p:spPr>
          <a:xfrm>
            <a:off x="6180000" y="5664200"/>
            <a:ext cx="351978" cy="337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E2AF4E69-435B-42E5-A1CF-88EB40FDC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37483"/>
              </p:ext>
            </p:extLst>
          </p:nvPr>
        </p:nvGraphicFramePr>
        <p:xfrm>
          <a:off x="6300650" y="470332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7F6D50A8-CD2B-435C-BA30-6D941D759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958499"/>
              </p:ext>
            </p:extLst>
          </p:nvPr>
        </p:nvGraphicFramePr>
        <p:xfrm>
          <a:off x="6453050" y="4855721"/>
          <a:ext cx="14400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61616305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167956"/>
                  </a:ext>
                </a:extLst>
              </a:tr>
            </a:tbl>
          </a:graphicData>
        </a:graphic>
      </p:graphicFrame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96112EA4-1A1D-4F46-A6A7-B4C38A135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0080"/>
              </p:ext>
            </p:extLst>
          </p:nvPr>
        </p:nvGraphicFramePr>
        <p:xfrm>
          <a:off x="3866817" y="5798760"/>
          <a:ext cx="360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</a:tbl>
          </a:graphicData>
        </a:graphic>
      </p:graphicFrame>
      <p:graphicFrame>
        <p:nvGraphicFramePr>
          <p:cNvPr id="84" name="表格 83">
            <a:extLst>
              <a:ext uri="{FF2B5EF4-FFF2-40B4-BE49-F238E27FC236}">
                <a16:creationId xmlns:a16="http://schemas.microsoft.com/office/drawing/2014/main" id="{F6904A1C-8C6B-46B1-B309-7F87E456C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731548"/>
              </p:ext>
            </p:extLst>
          </p:nvPr>
        </p:nvGraphicFramePr>
        <p:xfrm>
          <a:off x="895017" y="5276029"/>
          <a:ext cx="108000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118929438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62650764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98099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5905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2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20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37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33" grpId="0"/>
      <p:bldP spid="34" grpId="0"/>
      <p:bldP spid="35" grpId="0"/>
      <p:bldP spid="40" grpId="0" animBg="1"/>
      <p:bldP spid="43" grpId="0"/>
      <p:bldP spid="44" grpId="0" animBg="1"/>
      <p:bldP spid="54" grpId="0" animBg="1"/>
      <p:bldP spid="64" grpId="0" animBg="1"/>
      <p:bldP spid="65" grpId="0" animBg="1"/>
      <p:bldP spid="67" grpId="0" animBg="1"/>
      <p:bldP spid="53" grpId="0" animBg="1"/>
      <p:bldP spid="69" grpId="0" animBg="1"/>
      <p:bldP spid="75" grpId="0" animBg="1"/>
      <p:bldP spid="7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D8EB46-E2E4-48EC-9D8D-1BCF2D81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 learn more 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1D603D-5812-423D-BB8D-0B915D726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/>
              <a:t>SqueezeNet</a:t>
            </a:r>
            <a:endParaRPr lang="en-US" altLang="zh-TW" dirty="0"/>
          </a:p>
          <a:p>
            <a:pPr lvl="1"/>
            <a:r>
              <a:rPr lang="en-US" altLang="zh-TW" dirty="0"/>
              <a:t>https://arxiv.org/abs/1602.07360</a:t>
            </a:r>
          </a:p>
          <a:p>
            <a:r>
              <a:rPr lang="en-US" altLang="zh-TW" dirty="0" err="1"/>
              <a:t>MobileNet</a:t>
            </a:r>
            <a:endParaRPr lang="en-US" altLang="zh-TW" dirty="0"/>
          </a:p>
          <a:p>
            <a:pPr lvl="1"/>
            <a:r>
              <a:rPr lang="en-US" altLang="zh-TW" dirty="0"/>
              <a:t>https://arxiv.org/abs/1704.04861</a:t>
            </a:r>
          </a:p>
          <a:p>
            <a:r>
              <a:rPr lang="en-US" altLang="zh-TW" dirty="0" err="1"/>
              <a:t>ShuffleNet</a:t>
            </a:r>
            <a:endParaRPr lang="en-US" altLang="zh-TW" dirty="0"/>
          </a:p>
          <a:p>
            <a:pPr lvl="1"/>
            <a:r>
              <a:rPr lang="en-US" altLang="zh-TW" dirty="0"/>
              <a:t>https://arxiv.org/abs/1707.01083</a:t>
            </a:r>
          </a:p>
          <a:p>
            <a:r>
              <a:rPr lang="en-US" altLang="zh-TW" dirty="0" err="1"/>
              <a:t>Xception</a:t>
            </a:r>
            <a:endParaRPr lang="en-US" altLang="zh-TW" dirty="0"/>
          </a:p>
          <a:p>
            <a:pPr lvl="1"/>
            <a:r>
              <a:rPr lang="en-US" altLang="zh-TW" dirty="0"/>
              <a:t>https://arxiv.org/abs/1610.02357</a:t>
            </a:r>
          </a:p>
          <a:p>
            <a:r>
              <a:rPr lang="en-US" altLang="zh-TW" dirty="0" err="1"/>
              <a:t>GhostNet</a:t>
            </a:r>
            <a:endParaRPr lang="en-US" altLang="zh-TW" dirty="0"/>
          </a:p>
          <a:p>
            <a:pPr lvl="1"/>
            <a:r>
              <a:rPr lang="en-US" altLang="zh-TW" dirty="0"/>
              <a:t>https://arxiv.org/abs/1911.11907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3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894654" y="1"/>
            <a:ext cx="3761187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7836AFC-3996-4F71-9983-39099540D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641" y="924232"/>
            <a:ext cx="7230431" cy="3285866"/>
          </a:xfrm>
        </p:spPr>
        <p:txBody>
          <a:bodyPr>
            <a:normAutofit/>
          </a:bodyPr>
          <a:lstStyle/>
          <a:p>
            <a:pPr algn="l"/>
            <a:r>
              <a:rPr lang="en-US" altLang="zh-TW" sz="4800" b="1" dirty="0"/>
              <a:t>Dynamic Computation</a:t>
            </a:r>
            <a:endParaRPr lang="zh-TW" altLang="en-US" sz="48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E4197F-3529-4299-95EE-FBFC3F94D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642" y="4210098"/>
            <a:ext cx="5383553" cy="863348"/>
          </a:xfrm>
        </p:spPr>
        <p:txBody>
          <a:bodyPr>
            <a:normAutofit/>
          </a:bodyPr>
          <a:lstStyle/>
          <a:p>
            <a:pPr algn="l"/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85761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C08BE-F76F-4F12-BE1B-004547F9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Computation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424BA1-7F74-412F-AF90-2F4FA1F1B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network adjusts the computation it need.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Why don’t we prepare a set of models? </a:t>
            </a:r>
            <a:endParaRPr lang="zh-TW" altLang="en-US" dirty="0"/>
          </a:p>
        </p:txBody>
      </p:sp>
      <p:pic>
        <p:nvPicPr>
          <p:cNvPr id="4098" name="Picture 2" descr="ãææ©ãæ²é»ãæé»ãçåçæå°çµæ">
            <a:extLst>
              <a:ext uri="{FF2B5EF4-FFF2-40B4-BE49-F238E27FC236}">
                <a16:creationId xmlns:a16="http://schemas.microsoft.com/office/drawing/2014/main" id="{A5EB361C-C91C-49F4-8DF4-C3409190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65" y="2915547"/>
            <a:ext cx="4171949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DF593A0A-B0AE-41BE-8036-DF2315F9C19A}"/>
              </a:ext>
            </a:extLst>
          </p:cNvPr>
          <p:cNvGrpSpPr/>
          <p:nvPr/>
        </p:nvGrpSpPr>
        <p:grpSpPr>
          <a:xfrm>
            <a:off x="628650" y="2554286"/>
            <a:ext cx="4157761" cy="2685361"/>
            <a:chOff x="431799" y="3576685"/>
            <a:chExt cx="4157761" cy="2685361"/>
          </a:xfrm>
        </p:grpSpPr>
        <p:pic>
          <p:nvPicPr>
            <p:cNvPr id="1026" name="Picture 2" descr="iPhone 12 128GB 藍色- Apple (台灣)">
              <a:extLst>
                <a:ext uri="{FF2B5EF4-FFF2-40B4-BE49-F238E27FC236}">
                  <a16:creationId xmlns:a16="http://schemas.microsoft.com/office/drawing/2014/main" id="{8539144E-49DC-4087-A047-57D0969B3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9435" y="3576685"/>
              <a:ext cx="2270125" cy="2685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con Instruments is finally shipping the Recon Jet Smart Glass | Smart  glasses, Wearable device, Smart glass">
              <a:extLst>
                <a:ext uri="{FF2B5EF4-FFF2-40B4-BE49-F238E27FC236}">
                  <a16:creationId xmlns:a16="http://schemas.microsoft.com/office/drawing/2014/main" id="{E0333397-A42D-454E-A413-5DDE1CAB8E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99" y="3682362"/>
              <a:ext cx="2330452" cy="1553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ãsmart watchãçåçæå°çµæ">
              <a:extLst>
                <a:ext uri="{FF2B5EF4-FFF2-40B4-BE49-F238E27FC236}">
                  <a16:creationId xmlns:a16="http://schemas.microsoft.com/office/drawing/2014/main" id="{5333BD08-99D6-4E6F-991E-31B80CBC6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78238" y="5024379"/>
              <a:ext cx="1237667" cy="1237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08069A-1CF0-41D6-ABE8-969703A59A02}"/>
              </a:ext>
            </a:extLst>
          </p:cNvPr>
          <p:cNvSpPr txBox="1"/>
          <p:nvPr/>
        </p:nvSpPr>
        <p:spPr>
          <a:xfrm>
            <a:off x="1314576" y="2524125"/>
            <a:ext cx="2552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Different devices 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55642EE-0DE0-4D4D-9EDE-6A5C15A9B527}"/>
              </a:ext>
            </a:extLst>
          </p:cNvPr>
          <p:cNvSpPr txBox="1"/>
          <p:nvPr/>
        </p:nvSpPr>
        <p:spPr>
          <a:xfrm>
            <a:off x="5368929" y="2453882"/>
            <a:ext cx="2749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/>
              <a:t>high/low battery</a:t>
            </a:r>
          </a:p>
        </p:txBody>
      </p:sp>
    </p:spTree>
    <p:extLst>
      <p:ext uri="{BB962C8B-B14F-4D97-AF65-F5344CB8AC3E}">
        <p14:creationId xmlns:p14="http://schemas.microsoft.com/office/powerpoint/2010/main" val="40981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671F46E4-1DE1-4DF3-B07F-BF8A3E2D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72" y="2222548"/>
            <a:ext cx="1245426" cy="132556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C5403BF-6240-494A-A58D-F693B7B1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Depth 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9305BD-7020-47EC-96F4-3BCC3755FE3F}"/>
              </a:ext>
            </a:extLst>
          </p:cNvPr>
          <p:cNvSpPr/>
          <p:nvPr/>
        </p:nvSpPr>
        <p:spPr>
          <a:xfrm>
            <a:off x="1648226" y="2270967"/>
            <a:ext cx="866458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8DB73F-5984-4544-A995-C773288252BD}"/>
              </a:ext>
            </a:extLst>
          </p:cNvPr>
          <p:cNvSpPr/>
          <p:nvPr/>
        </p:nvSpPr>
        <p:spPr>
          <a:xfrm rot="5400000">
            <a:off x="2541988" y="2622517"/>
            <a:ext cx="939800" cy="2240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F0132F-E9E9-45D1-AA94-DDE6F3620F15}"/>
              </a:ext>
            </a:extLst>
          </p:cNvPr>
          <p:cNvSpPr/>
          <p:nvPr/>
        </p:nvSpPr>
        <p:spPr>
          <a:xfrm>
            <a:off x="3528061" y="2259062"/>
            <a:ext cx="866458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5EFF67-5C77-49F9-9E44-A385EBA35A07}"/>
              </a:ext>
            </a:extLst>
          </p:cNvPr>
          <p:cNvSpPr/>
          <p:nvPr/>
        </p:nvSpPr>
        <p:spPr>
          <a:xfrm rot="5400000">
            <a:off x="4409123" y="2629662"/>
            <a:ext cx="939800" cy="2240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B4D8A71-F4F2-474B-A01A-8A8B4EA6A350}"/>
              </a:ext>
            </a:extLst>
          </p:cNvPr>
          <p:cNvSpPr/>
          <p:nvPr/>
        </p:nvSpPr>
        <p:spPr>
          <a:xfrm>
            <a:off x="2421714" y="3662636"/>
            <a:ext cx="1206500" cy="78564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Extra Layer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70440492-DA09-4E74-A523-FC85FCFFE703}"/>
              </a:ext>
            </a:extLst>
          </p:cNvPr>
          <p:cNvCxnSpPr/>
          <p:nvPr/>
        </p:nvCxnSpPr>
        <p:spPr>
          <a:xfrm>
            <a:off x="1339222" y="2755951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660078A-4613-4320-97F3-B9F236A1A3C7}"/>
              </a:ext>
            </a:extLst>
          </p:cNvPr>
          <p:cNvCxnSpPr/>
          <p:nvPr/>
        </p:nvCxnSpPr>
        <p:spPr>
          <a:xfrm>
            <a:off x="2530164" y="2755951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4FF4624-5BFF-4531-9E31-0E151A250B10}"/>
              </a:ext>
            </a:extLst>
          </p:cNvPr>
          <p:cNvCxnSpPr/>
          <p:nvPr/>
        </p:nvCxnSpPr>
        <p:spPr>
          <a:xfrm>
            <a:off x="3155639" y="2768651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98E174B9-A38F-421F-88A0-B5C1CF2628CD}"/>
              </a:ext>
            </a:extLst>
          </p:cNvPr>
          <p:cNvCxnSpPr/>
          <p:nvPr/>
        </p:nvCxnSpPr>
        <p:spPr>
          <a:xfrm>
            <a:off x="4432619" y="2766670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6741A67-B561-49B0-A8A8-6EEF17D7ECC6}"/>
              </a:ext>
            </a:extLst>
          </p:cNvPr>
          <p:cNvCxnSpPr/>
          <p:nvPr/>
        </p:nvCxnSpPr>
        <p:spPr>
          <a:xfrm>
            <a:off x="5050473" y="2756358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8F59A2A-D33D-44D4-8F49-B46D2D657BDC}"/>
              </a:ext>
            </a:extLst>
          </p:cNvPr>
          <p:cNvCxnSpPr>
            <a:cxnSpLocks/>
          </p:cNvCxnSpPr>
          <p:nvPr/>
        </p:nvCxnSpPr>
        <p:spPr>
          <a:xfrm>
            <a:off x="3038440" y="3255027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1827757-4AD2-451C-A71F-B1A75BF4EF3D}"/>
              </a:ext>
            </a:extLst>
          </p:cNvPr>
          <p:cNvSpPr/>
          <p:nvPr/>
        </p:nvSpPr>
        <p:spPr>
          <a:xfrm>
            <a:off x="6172627" y="2277720"/>
            <a:ext cx="866458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41C3E76-50FD-4F77-9E65-4418EF7AA10C}"/>
              </a:ext>
            </a:extLst>
          </p:cNvPr>
          <p:cNvCxnSpPr/>
          <p:nvPr/>
        </p:nvCxnSpPr>
        <p:spPr>
          <a:xfrm>
            <a:off x="5812473" y="2756358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95B034-A028-4C4D-BBEC-B3A8E46746EA}"/>
              </a:ext>
            </a:extLst>
          </p:cNvPr>
          <p:cNvSpPr txBox="1"/>
          <p:nvPr/>
        </p:nvSpPr>
        <p:spPr>
          <a:xfrm>
            <a:off x="5259160" y="2419259"/>
            <a:ext cx="705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2064405-E1EF-47A8-B8F1-9C044D05494B}"/>
              </a:ext>
            </a:extLst>
          </p:cNvPr>
          <p:cNvCxnSpPr/>
          <p:nvPr/>
        </p:nvCxnSpPr>
        <p:spPr>
          <a:xfrm>
            <a:off x="7077185" y="2747620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6BD7B66-39F7-4220-9FEC-E477D9BA08E6}"/>
                  </a:ext>
                </a:extLst>
              </p:cNvPr>
              <p:cNvSpPr txBox="1"/>
              <p:nvPr/>
            </p:nvSpPr>
            <p:spPr>
              <a:xfrm>
                <a:off x="7525282" y="2506373"/>
                <a:ext cx="2836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6BD7B66-39F7-4220-9FEC-E477D9BA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282" y="2506373"/>
                <a:ext cx="28360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7E513C6-C34F-4E1D-A82D-0C886756A823}"/>
                  </a:ext>
                </a:extLst>
              </p:cNvPr>
              <p:cNvSpPr txBox="1"/>
              <p:nvPr/>
            </p:nvSpPr>
            <p:spPr>
              <a:xfrm>
                <a:off x="8167378" y="2524910"/>
                <a:ext cx="8423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7E513C6-C34F-4E1D-A82D-0C886756A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378" y="2524910"/>
                <a:ext cx="8423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018E5C3-40CD-4D83-9DC8-9E2D3478D9BE}"/>
              </a:ext>
            </a:extLst>
          </p:cNvPr>
          <p:cNvCxnSpPr/>
          <p:nvPr/>
        </p:nvCxnSpPr>
        <p:spPr>
          <a:xfrm>
            <a:off x="7867129" y="2766670"/>
            <a:ext cx="52429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2A06330-319F-4FBA-8A15-AADEB42ECFB7}"/>
                  </a:ext>
                </a:extLst>
              </p:cNvPr>
              <p:cNvSpPr txBox="1"/>
              <p:nvPr/>
            </p:nvSpPr>
            <p:spPr>
              <a:xfrm>
                <a:off x="2918626" y="4878258"/>
                <a:ext cx="2836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2A06330-319F-4FBA-8A15-AADEB42EC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26" y="4878258"/>
                <a:ext cx="283604" cy="430887"/>
              </a:xfrm>
              <a:prstGeom prst="rect">
                <a:avLst/>
              </a:prstGeom>
              <a:blipFill>
                <a:blip r:embed="rId6"/>
                <a:stretch>
                  <a:fillRect l="-2174"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831B797-C5EB-4199-A7FB-46C71951A958}"/>
              </a:ext>
            </a:extLst>
          </p:cNvPr>
          <p:cNvCxnSpPr>
            <a:cxnSpLocks/>
          </p:cNvCxnSpPr>
          <p:nvPr/>
        </p:nvCxnSpPr>
        <p:spPr>
          <a:xfrm>
            <a:off x="3047689" y="4537308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486A201-9721-4933-9126-C3DD06060CF6}"/>
              </a:ext>
            </a:extLst>
          </p:cNvPr>
          <p:cNvSpPr/>
          <p:nvPr/>
        </p:nvSpPr>
        <p:spPr>
          <a:xfrm>
            <a:off x="4286486" y="3661611"/>
            <a:ext cx="1206500" cy="78564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Extra Layer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43A2D6E-B8E2-45D7-A57A-C4AC7B88DC72}"/>
              </a:ext>
            </a:extLst>
          </p:cNvPr>
          <p:cNvCxnSpPr>
            <a:cxnSpLocks/>
          </p:cNvCxnSpPr>
          <p:nvPr/>
        </p:nvCxnSpPr>
        <p:spPr>
          <a:xfrm>
            <a:off x="4903212" y="3254002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DD58644F-FDDF-4C3C-BE21-F670712BDA34}"/>
                  </a:ext>
                </a:extLst>
              </p:cNvPr>
              <p:cNvSpPr txBox="1"/>
              <p:nvPr/>
            </p:nvSpPr>
            <p:spPr>
              <a:xfrm>
                <a:off x="4783398" y="4877233"/>
                <a:ext cx="2836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DD58644F-FDDF-4C3C-BE21-F670712BD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398" y="4877233"/>
                <a:ext cx="283604" cy="430887"/>
              </a:xfrm>
              <a:prstGeom prst="rect">
                <a:avLst/>
              </a:prstGeom>
              <a:blipFill>
                <a:blip r:embed="rId7"/>
                <a:stretch>
                  <a:fillRect l="-2174" r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39A68297-DB68-48D6-B417-A496994E4362}"/>
              </a:ext>
            </a:extLst>
          </p:cNvPr>
          <p:cNvCxnSpPr>
            <a:cxnSpLocks/>
          </p:cNvCxnSpPr>
          <p:nvPr/>
        </p:nvCxnSpPr>
        <p:spPr>
          <a:xfrm>
            <a:off x="4912461" y="4536283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6BD6A1C-59C6-4513-B5EF-093A77A83927}"/>
              </a:ext>
            </a:extLst>
          </p:cNvPr>
          <p:cNvCxnSpPr>
            <a:cxnSpLocks/>
          </p:cNvCxnSpPr>
          <p:nvPr/>
        </p:nvCxnSpPr>
        <p:spPr>
          <a:xfrm rot="5400000">
            <a:off x="2810154" y="5614656"/>
            <a:ext cx="52429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8777C728-8743-4FFE-9914-284DE9CA584C}"/>
                  </a:ext>
                </a:extLst>
              </p:cNvPr>
              <p:cNvSpPr txBox="1"/>
              <p:nvPr/>
            </p:nvSpPr>
            <p:spPr>
              <a:xfrm>
                <a:off x="2645573" y="5890537"/>
                <a:ext cx="8423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8777C728-8743-4FFE-9914-284DE9CA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573" y="5890537"/>
                <a:ext cx="84233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72E4039B-B8AD-44AF-8B83-C3EF17132983}"/>
              </a:ext>
            </a:extLst>
          </p:cNvPr>
          <p:cNvCxnSpPr>
            <a:cxnSpLocks/>
          </p:cNvCxnSpPr>
          <p:nvPr/>
        </p:nvCxnSpPr>
        <p:spPr>
          <a:xfrm rot="5400000">
            <a:off x="4654429" y="5614656"/>
            <a:ext cx="52429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D24B700-0F8E-4521-8F78-3C8CF1F1E2F8}"/>
                  </a:ext>
                </a:extLst>
              </p:cNvPr>
              <p:cNvSpPr txBox="1"/>
              <p:nvPr/>
            </p:nvSpPr>
            <p:spPr>
              <a:xfrm>
                <a:off x="4489848" y="5890537"/>
                <a:ext cx="8423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BD24B700-0F8E-4521-8F78-3C8CF1F1E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848" y="5890537"/>
                <a:ext cx="84233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 47">
            <a:extLst>
              <a:ext uri="{FF2B5EF4-FFF2-40B4-BE49-F238E27FC236}">
                <a16:creationId xmlns:a16="http://schemas.microsoft.com/office/drawing/2014/main" id="{E5184E39-AE13-4017-8748-6A62EEE46F36}"/>
              </a:ext>
            </a:extLst>
          </p:cNvPr>
          <p:cNvSpPr/>
          <p:nvPr/>
        </p:nvSpPr>
        <p:spPr>
          <a:xfrm>
            <a:off x="5900781" y="5394538"/>
            <a:ext cx="27863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https://arxiv.org/abs/1703.09844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55145FF-79A1-4C1A-B771-B126606089E6}"/>
              </a:ext>
            </a:extLst>
          </p:cNvPr>
          <p:cNvSpPr txBox="1"/>
          <p:nvPr/>
        </p:nvSpPr>
        <p:spPr>
          <a:xfrm>
            <a:off x="5875031" y="3822028"/>
            <a:ext cx="2959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Does it work well?</a:t>
            </a:r>
            <a:endParaRPr lang="zh-TW" altLang="en-US" sz="28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6BB039A3-6B19-4AC7-95F2-4A894FCCE332}"/>
              </a:ext>
            </a:extLst>
          </p:cNvPr>
          <p:cNvSpPr txBox="1"/>
          <p:nvPr/>
        </p:nvSpPr>
        <p:spPr>
          <a:xfrm>
            <a:off x="5900781" y="4568439"/>
            <a:ext cx="296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Multi-Scale Dense Network (</a:t>
            </a:r>
            <a:r>
              <a:rPr lang="en-US" altLang="zh-TW" sz="2400" dirty="0" err="1"/>
              <a:t>MSDNet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FD469086-CE95-4668-983B-4E8EB3E68C4D}"/>
              </a:ext>
            </a:extLst>
          </p:cNvPr>
          <p:cNvSpPr txBox="1"/>
          <p:nvPr/>
        </p:nvSpPr>
        <p:spPr>
          <a:xfrm>
            <a:off x="6489632" y="1583947"/>
            <a:ext cx="235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high battery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3FFE676-014B-417C-95ED-481D4E67C76F}"/>
              </a:ext>
            </a:extLst>
          </p:cNvPr>
          <p:cNvSpPr txBox="1"/>
          <p:nvPr/>
        </p:nvSpPr>
        <p:spPr>
          <a:xfrm>
            <a:off x="768187" y="4907343"/>
            <a:ext cx="235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low battery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EA138DC-CAF1-43B7-AA54-FAE68B9E678A}"/>
                  </a:ext>
                </a:extLst>
              </p:cNvPr>
              <p:cNvSpPr txBox="1"/>
              <p:nvPr/>
            </p:nvSpPr>
            <p:spPr>
              <a:xfrm>
                <a:off x="3197695" y="5388058"/>
                <a:ext cx="347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EA138DC-CAF1-43B7-AA54-FAE68B9E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695" y="5388058"/>
                <a:ext cx="347659" cy="369332"/>
              </a:xfrm>
              <a:prstGeom prst="rect">
                <a:avLst/>
              </a:prstGeom>
              <a:blipFill>
                <a:blip r:embed="rId10"/>
                <a:stretch>
                  <a:fillRect l="-12281" r="-877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F457F13-A269-49F6-BB7C-298421C5FCE9}"/>
                  </a:ext>
                </a:extLst>
              </p:cNvPr>
              <p:cNvSpPr txBox="1"/>
              <p:nvPr/>
            </p:nvSpPr>
            <p:spPr>
              <a:xfrm>
                <a:off x="5028759" y="5411398"/>
                <a:ext cx="35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F457F13-A269-49F6-BB7C-298421C5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59" y="5411398"/>
                <a:ext cx="354776" cy="369332"/>
              </a:xfrm>
              <a:prstGeom prst="rect">
                <a:avLst/>
              </a:prstGeom>
              <a:blipFill>
                <a:blip r:embed="rId11"/>
                <a:stretch>
                  <a:fillRect l="-12069" r="-8621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319E0AAA-7301-40FA-9EED-F714576CD736}"/>
                  </a:ext>
                </a:extLst>
              </p:cNvPr>
              <p:cNvSpPr txBox="1"/>
              <p:nvPr/>
            </p:nvSpPr>
            <p:spPr>
              <a:xfrm>
                <a:off x="7924172" y="2895101"/>
                <a:ext cx="3543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319E0AAA-7301-40FA-9EED-F714576C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172" y="2895101"/>
                <a:ext cx="354392" cy="369332"/>
              </a:xfrm>
              <a:prstGeom prst="rect">
                <a:avLst/>
              </a:prstGeom>
              <a:blipFill>
                <a:blip r:embed="rId12"/>
                <a:stretch>
                  <a:fillRect l="-12069" r="-68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224B3B00-8AAF-457F-B565-A72E886006D6}"/>
                  </a:ext>
                </a:extLst>
              </p:cNvPr>
              <p:cNvSpPr txBox="1"/>
              <p:nvPr/>
            </p:nvSpPr>
            <p:spPr>
              <a:xfrm>
                <a:off x="5491319" y="1000637"/>
                <a:ext cx="28328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224B3B00-8AAF-457F-B565-A72E88600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319" y="1000637"/>
                <a:ext cx="2832891" cy="369332"/>
              </a:xfrm>
              <a:prstGeom prst="rect">
                <a:avLst/>
              </a:prstGeom>
              <a:blipFill>
                <a:blip r:embed="rId13"/>
                <a:stretch>
                  <a:fillRect l="-2151" r="-21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741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6" grpId="0"/>
      <p:bldP spid="37" grpId="0"/>
      <p:bldP spid="40" grpId="0" animBg="1"/>
      <p:bldP spid="42" grpId="0"/>
      <p:bldP spid="45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B3C899-3815-402A-9011-5C276B00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Width 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4967DEE-713D-44DC-BD50-4B118CD4A8E9}"/>
              </a:ext>
            </a:extLst>
          </p:cNvPr>
          <p:cNvSpPr txBox="1"/>
          <p:nvPr/>
        </p:nvSpPr>
        <p:spPr>
          <a:xfrm>
            <a:off x="2381250" y="581608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i="0" dirty="0" err="1">
                <a:solidFill>
                  <a:srgbClr val="000000"/>
                </a:solidFill>
                <a:effectLst/>
              </a:rPr>
              <a:t>Slimmable</a:t>
            </a:r>
            <a:r>
              <a:rPr lang="en-US" altLang="zh-TW" sz="2400" i="0" dirty="0">
                <a:solidFill>
                  <a:srgbClr val="000000"/>
                </a:solidFill>
                <a:effectLst/>
              </a:rPr>
              <a:t> Neural Networks</a:t>
            </a:r>
          </a:p>
          <a:p>
            <a:pPr algn="ctr"/>
            <a:r>
              <a:rPr lang="en-US" altLang="zh-TW" sz="2400" i="0" dirty="0">
                <a:solidFill>
                  <a:srgbClr val="000000"/>
                </a:solidFill>
                <a:effectLst/>
              </a:rPr>
              <a:t>https://arxiv.org/abs/1812.08928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B282D4-450D-4C5F-B036-5C3950AF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" y="1690689"/>
            <a:ext cx="9135422" cy="2984721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7FA1AFF-8FC7-4A50-92FA-E43588A668BB}"/>
              </a:ext>
            </a:extLst>
          </p:cNvPr>
          <p:cNvCxnSpPr>
            <a:cxnSpLocks/>
          </p:cNvCxnSpPr>
          <p:nvPr/>
        </p:nvCxnSpPr>
        <p:spPr>
          <a:xfrm rot="5400000">
            <a:off x="1152804" y="4937559"/>
            <a:ext cx="52429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99CEFF0-65C1-4A72-8A8D-F684AAF41AE7}"/>
                  </a:ext>
                </a:extLst>
              </p:cNvPr>
              <p:cNvSpPr txBox="1"/>
              <p:nvPr/>
            </p:nvSpPr>
            <p:spPr>
              <a:xfrm>
                <a:off x="988223" y="5213440"/>
                <a:ext cx="8423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E99CEFF0-65C1-4A72-8A8D-F684AAF4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23" y="5213440"/>
                <a:ext cx="84233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291683F-9B2C-4649-983E-E503EC42812D}"/>
              </a:ext>
            </a:extLst>
          </p:cNvPr>
          <p:cNvCxnSpPr>
            <a:cxnSpLocks/>
          </p:cNvCxnSpPr>
          <p:nvPr/>
        </p:nvCxnSpPr>
        <p:spPr>
          <a:xfrm rot="5400000">
            <a:off x="4290801" y="4937560"/>
            <a:ext cx="52429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1121A00-DCE8-46E9-9EAF-147E57581BE4}"/>
                  </a:ext>
                </a:extLst>
              </p:cNvPr>
              <p:cNvSpPr txBox="1"/>
              <p:nvPr/>
            </p:nvSpPr>
            <p:spPr>
              <a:xfrm>
                <a:off x="4126220" y="5213441"/>
                <a:ext cx="8423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1121A00-DCE8-46E9-9EAF-147E5758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220" y="5213441"/>
                <a:ext cx="84233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03BBF97-A742-4606-9FCE-BA2EB2E1DEA0}"/>
              </a:ext>
            </a:extLst>
          </p:cNvPr>
          <p:cNvCxnSpPr>
            <a:cxnSpLocks/>
          </p:cNvCxnSpPr>
          <p:nvPr/>
        </p:nvCxnSpPr>
        <p:spPr>
          <a:xfrm rot="5400000">
            <a:off x="7428797" y="4905163"/>
            <a:ext cx="524297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9358483-E1AF-4D27-9A42-5A71779AD561}"/>
                  </a:ext>
                </a:extLst>
              </p:cNvPr>
              <p:cNvSpPr txBox="1"/>
              <p:nvPr/>
            </p:nvSpPr>
            <p:spPr>
              <a:xfrm>
                <a:off x="7264216" y="5181044"/>
                <a:ext cx="84233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9358483-E1AF-4D27-9A42-5A71779AD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216" y="5181044"/>
                <a:ext cx="84233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45FDC1-528B-428F-AD54-165FAD62F6AC}"/>
                  </a:ext>
                </a:extLst>
              </p:cNvPr>
              <p:cNvSpPr txBox="1"/>
              <p:nvPr/>
            </p:nvSpPr>
            <p:spPr>
              <a:xfrm>
                <a:off x="5491319" y="1000637"/>
                <a:ext cx="2307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45FDC1-528B-428F-AD54-165FAD62F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319" y="1000637"/>
                <a:ext cx="2307427" cy="369332"/>
              </a:xfrm>
              <a:prstGeom prst="rect">
                <a:avLst/>
              </a:prstGeom>
              <a:blipFill>
                <a:blip r:embed="rId7"/>
                <a:stretch>
                  <a:fillRect l="-1058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220B5C9-EB6F-40ED-91FE-F0009BCD27A6}"/>
                  </a:ext>
                </a:extLst>
              </p:cNvPr>
              <p:cNvSpPr txBox="1"/>
              <p:nvPr/>
            </p:nvSpPr>
            <p:spPr>
              <a:xfrm>
                <a:off x="1597495" y="4702258"/>
                <a:ext cx="3476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220B5C9-EB6F-40ED-91FE-F0009BCD2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495" y="4702258"/>
                <a:ext cx="347659" cy="369332"/>
              </a:xfrm>
              <a:prstGeom prst="rect">
                <a:avLst/>
              </a:prstGeom>
              <a:blipFill>
                <a:blip r:embed="rId8"/>
                <a:stretch>
                  <a:fillRect l="-10526" r="-8772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131CF7B-488F-4CD1-9961-48DA7BECFB52}"/>
                  </a:ext>
                </a:extLst>
              </p:cNvPr>
              <p:cNvSpPr txBox="1"/>
              <p:nvPr/>
            </p:nvSpPr>
            <p:spPr>
              <a:xfrm>
                <a:off x="4724400" y="4682224"/>
                <a:ext cx="35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131CF7B-488F-4CD1-9961-48DA7BECF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682224"/>
                <a:ext cx="354776" cy="369332"/>
              </a:xfrm>
              <a:prstGeom prst="rect">
                <a:avLst/>
              </a:prstGeom>
              <a:blipFill>
                <a:blip r:embed="rId9"/>
                <a:stretch>
                  <a:fillRect l="-10345" r="-862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B5FACC6-0D73-4494-98EB-D5248DEC214E}"/>
                  </a:ext>
                </a:extLst>
              </p:cNvPr>
              <p:cNvSpPr txBox="1"/>
              <p:nvPr/>
            </p:nvSpPr>
            <p:spPr>
              <a:xfrm>
                <a:off x="7929160" y="4702258"/>
                <a:ext cx="3547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B5FACC6-0D73-4494-98EB-D5248DEC2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160" y="4702258"/>
                <a:ext cx="354776" cy="369332"/>
              </a:xfrm>
              <a:prstGeom prst="rect">
                <a:avLst/>
              </a:prstGeom>
              <a:blipFill>
                <a:blip r:embed="rId10"/>
                <a:stretch>
                  <a:fillRect l="-12069" r="-8621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13B490FA-E231-4445-B599-38ADB498E5E7}"/>
              </a:ext>
            </a:extLst>
          </p:cNvPr>
          <p:cNvCxnSpPr/>
          <p:nvPr/>
        </p:nvCxnSpPr>
        <p:spPr>
          <a:xfrm>
            <a:off x="228600" y="2095500"/>
            <a:ext cx="0" cy="4572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FED31BF-14DC-406A-851B-8CF10E0C6733}"/>
              </a:ext>
            </a:extLst>
          </p:cNvPr>
          <p:cNvCxnSpPr/>
          <p:nvPr/>
        </p:nvCxnSpPr>
        <p:spPr>
          <a:xfrm>
            <a:off x="3385458" y="2095500"/>
            <a:ext cx="0" cy="4572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C6C358F-8BF2-4BE9-AA0D-A17EF8414C20}"/>
              </a:ext>
            </a:extLst>
          </p:cNvPr>
          <p:cNvCxnSpPr/>
          <p:nvPr/>
        </p:nvCxnSpPr>
        <p:spPr>
          <a:xfrm>
            <a:off x="6498772" y="2095500"/>
            <a:ext cx="0" cy="4572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10858B6-C786-482D-846F-D2E214F4D5A4}"/>
              </a:ext>
            </a:extLst>
          </p:cNvPr>
          <p:cNvCxnSpPr/>
          <p:nvPr/>
        </p:nvCxnSpPr>
        <p:spPr>
          <a:xfrm>
            <a:off x="228600" y="2971800"/>
            <a:ext cx="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4A0B1EC-B76B-49D8-99C7-8031169D480F}"/>
              </a:ext>
            </a:extLst>
          </p:cNvPr>
          <p:cNvCxnSpPr/>
          <p:nvPr/>
        </p:nvCxnSpPr>
        <p:spPr>
          <a:xfrm>
            <a:off x="3385458" y="2971800"/>
            <a:ext cx="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F578768-47CF-4E11-B64A-8AE58C341B4C}"/>
              </a:ext>
            </a:extLst>
          </p:cNvPr>
          <p:cNvCxnSpPr/>
          <p:nvPr/>
        </p:nvCxnSpPr>
        <p:spPr>
          <a:xfrm>
            <a:off x="6498772" y="2971800"/>
            <a:ext cx="0" cy="457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FD80267-BFD6-48BF-BD4D-D1F8DA9A18B0}"/>
              </a:ext>
            </a:extLst>
          </p:cNvPr>
          <p:cNvCxnSpPr>
            <a:cxnSpLocks/>
          </p:cNvCxnSpPr>
          <p:nvPr/>
        </p:nvCxnSpPr>
        <p:spPr>
          <a:xfrm>
            <a:off x="319314" y="3733800"/>
            <a:ext cx="841829" cy="5334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A639CCF-41C1-4372-80A3-E564EA004C99}"/>
              </a:ext>
            </a:extLst>
          </p:cNvPr>
          <p:cNvCxnSpPr>
            <a:cxnSpLocks/>
          </p:cNvCxnSpPr>
          <p:nvPr/>
        </p:nvCxnSpPr>
        <p:spPr>
          <a:xfrm>
            <a:off x="3410860" y="3733800"/>
            <a:ext cx="899883" cy="5334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A3EFD93-681A-4C2C-A44E-545F677E65BA}"/>
              </a:ext>
            </a:extLst>
          </p:cNvPr>
          <p:cNvCxnSpPr>
            <a:cxnSpLocks/>
          </p:cNvCxnSpPr>
          <p:nvPr/>
        </p:nvCxnSpPr>
        <p:spPr>
          <a:xfrm>
            <a:off x="6560460" y="3733800"/>
            <a:ext cx="899883" cy="5334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85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你從未見過的墨西哥貓肉卷！ - 每日頭條">
            <a:extLst>
              <a:ext uri="{FF2B5EF4-FFF2-40B4-BE49-F238E27FC236}">
                <a16:creationId xmlns:a16="http://schemas.microsoft.com/office/drawing/2014/main" id="{AC3E400F-31EE-4CDD-8BF7-7FE771F5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39" y="3197122"/>
            <a:ext cx="1352550" cy="1273177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CF74C6E-F3D6-4422-868E-76064CF94E87}"/>
              </a:ext>
            </a:extLst>
          </p:cNvPr>
          <p:cNvSpPr txBox="1"/>
          <p:nvPr/>
        </p:nvSpPr>
        <p:spPr>
          <a:xfrm>
            <a:off x="162913" y="156348"/>
            <a:ext cx="8818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b="1" i="1" u="sng" dirty="0"/>
              <a:t>Computation based on Sample Difficulty </a:t>
            </a:r>
            <a:endParaRPr lang="zh-TW" altLang="en-US" sz="3200" b="1" i="1" u="sng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F554D4C-A5AE-45C7-A517-E108BCC3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27" y="1152872"/>
            <a:ext cx="1245426" cy="1325563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F02C88-4D60-4E2E-95BA-877C82FEC776}"/>
              </a:ext>
            </a:extLst>
          </p:cNvPr>
          <p:cNvSpPr/>
          <p:nvPr/>
        </p:nvSpPr>
        <p:spPr>
          <a:xfrm>
            <a:off x="2175281" y="1201291"/>
            <a:ext cx="866458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2CA443-EC81-4B23-821A-5CCCBFD97C65}"/>
              </a:ext>
            </a:extLst>
          </p:cNvPr>
          <p:cNvSpPr/>
          <p:nvPr/>
        </p:nvSpPr>
        <p:spPr>
          <a:xfrm rot="5400000">
            <a:off x="3069043" y="1552841"/>
            <a:ext cx="939800" cy="2240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4D3FB2-D9A9-421F-BF94-BE733B61932D}"/>
              </a:ext>
            </a:extLst>
          </p:cNvPr>
          <p:cNvSpPr/>
          <p:nvPr/>
        </p:nvSpPr>
        <p:spPr>
          <a:xfrm>
            <a:off x="4055116" y="1189386"/>
            <a:ext cx="866458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2C3C15-2D24-4717-ACBF-ED8FAA05F702}"/>
              </a:ext>
            </a:extLst>
          </p:cNvPr>
          <p:cNvSpPr/>
          <p:nvPr/>
        </p:nvSpPr>
        <p:spPr>
          <a:xfrm rot="5400000">
            <a:off x="4936178" y="1559986"/>
            <a:ext cx="939800" cy="2240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9A1BD69-35E5-46BF-A38A-ABE245B7FE6D}"/>
              </a:ext>
            </a:extLst>
          </p:cNvPr>
          <p:cNvCxnSpPr/>
          <p:nvPr/>
        </p:nvCxnSpPr>
        <p:spPr>
          <a:xfrm>
            <a:off x="1866277" y="1686275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174902C-6D9E-408D-9A5C-0E8B27CE2319}"/>
              </a:ext>
            </a:extLst>
          </p:cNvPr>
          <p:cNvCxnSpPr/>
          <p:nvPr/>
        </p:nvCxnSpPr>
        <p:spPr>
          <a:xfrm>
            <a:off x="3057219" y="1686275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A50D730-BFB1-4611-BA95-05A6B83AF767}"/>
              </a:ext>
            </a:extLst>
          </p:cNvPr>
          <p:cNvCxnSpPr/>
          <p:nvPr/>
        </p:nvCxnSpPr>
        <p:spPr>
          <a:xfrm>
            <a:off x="3682694" y="1698975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8E7F010-B689-4F1D-9E06-7D5E51F488BA}"/>
              </a:ext>
            </a:extLst>
          </p:cNvPr>
          <p:cNvCxnSpPr/>
          <p:nvPr/>
        </p:nvCxnSpPr>
        <p:spPr>
          <a:xfrm>
            <a:off x="4959674" y="1696994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8975FB3-264E-465A-BE0C-637EFED597D5}"/>
              </a:ext>
            </a:extLst>
          </p:cNvPr>
          <p:cNvCxnSpPr/>
          <p:nvPr/>
        </p:nvCxnSpPr>
        <p:spPr>
          <a:xfrm>
            <a:off x="5577528" y="1686682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F1D3B40-31C4-46E8-BDEE-EC6B941EA138}"/>
              </a:ext>
            </a:extLst>
          </p:cNvPr>
          <p:cNvSpPr/>
          <p:nvPr/>
        </p:nvSpPr>
        <p:spPr>
          <a:xfrm>
            <a:off x="6699682" y="1208044"/>
            <a:ext cx="866458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1000787-411F-4739-A841-2B042F1BAEEA}"/>
              </a:ext>
            </a:extLst>
          </p:cNvPr>
          <p:cNvCxnSpPr/>
          <p:nvPr/>
        </p:nvCxnSpPr>
        <p:spPr>
          <a:xfrm>
            <a:off x="6339528" y="1686682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30A51FE-3275-41DB-9754-600747B64B36}"/>
              </a:ext>
            </a:extLst>
          </p:cNvPr>
          <p:cNvSpPr txBox="1"/>
          <p:nvPr/>
        </p:nvSpPr>
        <p:spPr>
          <a:xfrm>
            <a:off x="5786215" y="1349583"/>
            <a:ext cx="705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3CF2182-4644-4A82-B7CE-4C904A2552E9}"/>
              </a:ext>
            </a:extLst>
          </p:cNvPr>
          <p:cNvCxnSpPr/>
          <p:nvPr/>
        </p:nvCxnSpPr>
        <p:spPr>
          <a:xfrm>
            <a:off x="7604240" y="1677944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8B47707-AC16-4B82-8A2F-3EC265D7876D}"/>
                  </a:ext>
                </a:extLst>
              </p:cNvPr>
              <p:cNvSpPr txBox="1"/>
              <p:nvPr/>
            </p:nvSpPr>
            <p:spPr>
              <a:xfrm>
                <a:off x="8052337" y="1436697"/>
                <a:ext cx="2836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8B47707-AC16-4B82-8A2F-3EC265D78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337" y="1436697"/>
                <a:ext cx="28360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B6AAAB2-3510-4173-8AF8-2604C5CC35AF}"/>
                  </a:ext>
                </a:extLst>
              </p:cNvPr>
              <p:cNvSpPr txBox="1"/>
              <p:nvPr/>
            </p:nvSpPr>
            <p:spPr>
              <a:xfrm>
                <a:off x="3445681" y="2531872"/>
                <a:ext cx="2836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B6AAAB2-3510-4173-8AF8-2604C5CC3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681" y="2531872"/>
                <a:ext cx="283604" cy="430887"/>
              </a:xfrm>
              <a:prstGeom prst="rect">
                <a:avLst/>
              </a:prstGeom>
              <a:blipFill>
                <a:blip r:embed="rId5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668BD1B-EED9-4FC7-A39D-6F6464501DAF}"/>
              </a:ext>
            </a:extLst>
          </p:cNvPr>
          <p:cNvCxnSpPr>
            <a:cxnSpLocks/>
          </p:cNvCxnSpPr>
          <p:nvPr/>
        </p:nvCxnSpPr>
        <p:spPr>
          <a:xfrm>
            <a:off x="3574744" y="2190922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B72D3B6-0418-44C1-AD38-FDEC20F486B9}"/>
                  </a:ext>
                </a:extLst>
              </p:cNvPr>
              <p:cNvSpPr txBox="1"/>
              <p:nvPr/>
            </p:nvSpPr>
            <p:spPr>
              <a:xfrm>
                <a:off x="5310453" y="2530847"/>
                <a:ext cx="2836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1B72D3B6-0418-44C1-AD38-FDEC20F48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453" y="2530847"/>
                <a:ext cx="283604" cy="430887"/>
              </a:xfrm>
              <a:prstGeom prst="rect">
                <a:avLst/>
              </a:prstGeom>
              <a:blipFill>
                <a:blip r:embed="rId6"/>
                <a:stretch>
                  <a:fillRect r="-34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10FCE17-4AF9-46F1-B347-7CFE8FE86E3B}"/>
              </a:ext>
            </a:extLst>
          </p:cNvPr>
          <p:cNvCxnSpPr>
            <a:cxnSpLocks/>
          </p:cNvCxnSpPr>
          <p:nvPr/>
        </p:nvCxnSpPr>
        <p:spPr>
          <a:xfrm>
            <a:off x="5439516" y="2189897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270F21C-7232-47A3-93EC-D8B609F7139B}"/>
              </a:ext>
            </a:extLst>
          </p:cNvPr>
          <p:cNvSpPr txBox="1"/>
          <p:nvPr/>
        </p:nvSpPr>
        <p:spPr>
          <a:xfrm>
            <a:off x="539958" y="2429918"/>
            <a:ext cx="171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Simple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3C7C643-E627-42CE-B42B-83901423CDB1}"/>
              </a:ext>
            </a:extLst>
          </p:cNvPr>
          <p:cNvSpPr txBox="1"/>
          <p:nvPr/>
        </p:nvSpPr>
        <p:spPr>
          <a:xfrm>
            <a:off x="3802214" y="2549607"/>
            <a:ext cx="171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76F2934-9BA8-47F9-A8C1-2C76543C0443}"/>
              </a:ext>
            </a:extLst>
          </p:cNvPr>
          <p:cNvSpPr/>
          <p:nvPr/>
        </p:nvSpPr>
        <p:spPr>
          <a:xfrm>
            <a:off x="2192534" y="3201018"/>
            <a:ext cx="866458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95520F1-DC6C-407C-A967-581BFF14717F}"/>
              </a:ext>
            </a:extLst>
          </p:cNvPr>
          <p:cNvSpPr/>
          <p:nvPr/>
        </p:nvSpPr>
        <p:spPr>
          <a:xfrm rot="5400000">
            <a:off x="3086296" y="3552568"/>
            <a:ext cx="939800" cy="2240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EAE75A8-5FCE-44A3-A62B-5238F1D31F29}"/>
              </a:ext>
            </a:extLst>
          </p:cNvPr>
          <p:cNvSpPr/>
          <p:nvPr/>
        </p:nvSpPr>
        <p:spPr>
          <a:xfrm>
            <a:off x="4072369" y="3189113"/>
            <a:ext cx="866458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8EBCE7C-E21E-4746-8EE1-838AC9B8ABA6}"/>
              </a:ext>
            </a:extLst>
          </p:cNvPr>
          <p:cNvSpPr/>
          <p:nvPr/>
        </p:nvSpPr>
        <p:spPr>
          <a:xfrm rot="5400000">
            <a:off x="4953431" y="3559713"/>
            <a:ext cx="939800" cy="22400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347F674-9713-428B-B55D-4E34810C7EBF}"/>
              </a:ext>
            </a:extLst>
          </p:cNvPr>
          <p:cNvCxnSpPr/>
          <p:nvPr/>
        </p:nvCxnSpPr>
        <p:spPr>
          <a:xfrm>
            <a:off x="1883530" y="3686002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3E1ED734-1D63-4FC1-9993-B1DDDD0595A5}"/>
              </a:ext>
            </a:extLst>
          </p:cNvPr>
          <p:cNvCxnSpPr/>
          <p:nvPr/>
        </p:nvCxnSpPr>
        <p:spPr>
          <a:xfrm>
            <a:off x="3074472" y="3686002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ED607F5-9D0D-4579-8808-6746EE691AA9}"/>
              </a:ext>
            </a:extLst>
          </p:cNvPr>
          <p:cNvCxnSpPr/>
          <p:nvPr/>
        </p:nvCxnSpPr>
        <p:spPr>
          <a:xfrm>
            <a:off x="3699947" y="3698702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34666EAE-A3C7-4665-964D-1D2B3230473D}"/>
              </a:ext>
            </a:extLst>
          </p:cNvPr>
          <p:cNvCxnSpPr/>
          <p:nvPr/>
        </p:nvCxnSpPr>
        <p:spPr>
          <a:xfrm>
            <a:off x="4976927" y="3696721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DC5CA60-901A-4C16-93DC-78F47E28A601}"/>
              </a:ext>
            </a:extLst>
          </p:cNvPr>
          <p:cNvCxnSpPr/>
          <p:nvPr/>
        </p:nvCxnSpPr>
        <p:spPr>
          <a:xfrm>
            <a:off x="5594781" y="3686409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A5D5FC12-4270-4CC8-85A2-81702AB2B15F}"/>
              </a:ext>
            </a:extLst>
          </p:cNvPr>
          <p:cNvSpPr/>
          <p:nvPr/>
        </p:nvSpPr>
        <p:spPr>
          <a:xfrm>
            <a:off x="6716935" y="3207771"/>
            <a:ext cx="866458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7B9882F-FA31-4908-ABBB-8DF2D8B49E22}"/>
              </a:ext>
            </a:extLst>
          </p:cNvPr>
          <p:cNvCxnSpPr/>
          <p:nvPr/>
        </p:nvCxnSpPr>
        <p:spPr>
          <a:xfrm>
            <a:off x="6356781" y="3686409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BA9C83C-28DF-4245-B947-52570BAA3918}"/>
              </a:ext>
            </a:extLst>
          </p:cNvPr>
          <p:cNvSpPr txBox="1"/>
          <p:nvPr/>
        </p:nvSpPr>
        <p:spPr>
          <a:xfrm>
            <a:off x="5803468" y="3349310"/>
            <a:ext cx="705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B0D531A6-A4EC-47DE-A168-BE5BB908B44F}"/>
              </a:ext>
            </a:extLst>
          </p:cNvPr>
          <p:cNvCxnSpPr/>
          <p:nvPr/>
        </p:nvCxnSpPr>
        <p:spPr>
          <a:xfrm>
            <a:off x="7621493" y="3677671"/>
            <a:ext cx="33710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8D0D29C-EBE7-496D-A0A4-F5FDD3E1F492}"/>
                  </a:ext>
                </a:extLst>
              </p:cNvPr>
              <p:cNvSpPr txBox="1"/>
              <p:nvPr/>
            </p:nvSpPr>
            <p:spPr>
              <a:xfrm>
                <a:off x="8069590" y="3436424"/>
                <a:ext cx="2836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8D0D29C-EBE7-496D-A0A4-F5FDD3E1F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590" y="3436424"/>
                <a:ext cx="28360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1A86F45E-6B0A-4406-B1FE-FA27CE7A3729}"/>
                  </a:ext>
                </a:extLst>
              </p:cNvPr>
              <p:cNvSpPr txBox="1"/>
              <p:nvPr/>
            </p:nvSpPr>
            <p:spPr>
              <a:xfrm>
                <a:off x="3462934" y="4531599"/>
                <a:ext cx="2836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1A86F45E-6B0A-4406-B1FE-FA27CE7A3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934" y="4531599"/>
                <a:ext cx="283604" cy="430887"/>
              </a:xfrm>
              <a:prstGeom prst="rect">
                <a:avLst/>
              </a:prstGeom>
              <a:blipFill>
                <a:blip r:embed="rId8"/>
                <a:stretch>
                  <a:fillRect r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6431F39-BBB3-4754-91D4-101F7019B734}"/>
              </a:ext>
            </a:extLst>
          </p:cNvPr>
          <p:cNvCxnSpPr>
            <a:cxnSpLocks/>
          </p:cNvCxnSpPr>
          <p:nvPr/>
        </p:nvCxnSpPr>
        <p:spPr>
          <a:xfrm>
            <a:off x="3591997" y="4190649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D6B38B7-351E-40E5-BEB7-DE2E3604E279}"/>
                  </a:ext>
                </a:extLst>
              </p:cNvPr>
              <p:cNvSpPr txBox="1"/>
              <p:nvPr/>
            </p:nvSpPr>
            <p:spPr>
              <a:xfrm>
                <a:off x="5327706" y="4530574"/>
                <a:ext cx="28360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D6B38B7-351E-40E5-BEB7-DE2E3604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706" y="4530574"/>
                <a:ext cx="283604" cy="430887"/>
              </a:xfrm>
              <a:prstGeom prst="rect">
                <a:avLst/>
              </a:prstGeom>
              <a:blipFill>
                <a:blip r:embed="rId9"/>
                <a:stretch>
                  <a:fillRect r="-369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49A794E-E085-4561-8152-8B1AD1C7D7E2}"/>
              </a:ext>
            </a:extLst>
          </p:cNvPr>
          <p:cNvCxnSpPr>
            <a:cxnSpLocks/>
          </p:cNvCxnSpPr>
          <p:nvPr/>
        </p:nvCxnSpPr>
        <p:spPr>
          <a:xfrm>
            <a:off x="5456769" y="4189624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B8E897A-F14B-447C-9E3D-F3B92561013E}"/>
              </a:ext>
            </a:extLst>
          </p:cNvPr>
          <p:cNvSpPr txBox="1"/>
          <p:nvPr/>
        </p:nvSpPr>
        <p:spPr>
          <a:xfrm>
            <a:off x="643888" y="4439243"/>
            <a:ext cx="171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Difficult</a:t>
            </a:r>
            <a:endParaRPr lang="zh-TW" altLang="en-US" sz="24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246B01E-EE23-4BE8-AF28-1D2CD9604625}"/>
              </a:ext>
            </a:extLst>
          </p:cNvPr>
          <p:cNvSpPr txBox="1"/>
          <p:nvPr/>
        </p:nvSpPr>
        <p:spPr>
          <a:xfrm>
            <a:off x="3819683" y="4340044"/>
            <a:ext cx="1288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Mexican rolls</a:t>
            </a:r>
            <a:endParaRPr lang="zh-TW" altLang="en-US" sz="24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660404B-4BF6-4B55-8A07-0D571D90DCE6}"/>
              </a:ext>
            </a:extLst>
          </p:cNvPr>
          <p:cNvSpPr txBox="1"/>
          <p:nvPr/>
        </p:nvSpPr>
        <p:spPr>
          <a:xfrm>
            <a:off x="7974483" y="3790946"/>
            <a:ext cx="171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8D29B42-3271-43AA-8CFF-204920FB8777}"/>
              </a:ext>
            </a:extLst>
          </p:cNvPr>
          <p:cNvSpPr txBox="1"/>
          <p:nvPr/>
        </p:nvSpPr>
        <p:spPr>
          <a:xfrm>
            <a:off x="505452" y="5404344"/>
            <a:ext cx="8460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2400" i="0" dirty="0" err="1">
                <a:solidFill>
                  <a:srgbClr val="000000"/>
                </a:solidFill>
                <a:effectLst/>
              </a:rPr>
              <a:t>SkipNet</a:t>
            </a:r>
            <a:r>
              <a:rPr lang="en-US" altLang="zh-TW" sz="2400" i="0" dirty="0">
                <a:solidFill>
                  <a:srgbClr val="000000"/>
                </a:solidFill>
                <a:effectLst/>
              </a:rPr>
              <a:t>: Learning Dynamic Routing in Convolutional Networks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sz="2400" i="0" dirty="0">
                <a:solidFill>
                  <a:srgbClr val="000000"/>
                </a:solidFill>
                <a:effectLst/>
              </a:rPr>
              <a:t>Runtime Neural </a:t>
            </a:r>
            <a:r>
              <a:rPr lang="en-US" altLang="zh-TW" sz="2400" dirty="0">
                <a:solidFill>
                  <a:srgbClr val="000000"/>
                </a:solidFill>
              </a:rPr>
              <a:t>P</a:t>
            </a:r>
            <a:r>
              <a:rPr lang="en-US" altLang="zh-TW" sz="2400" i="0" dirty="0">
                <a:solidFill>
                  <a:srgbClr val="000000"/>
                </a:solidFill>
                <a:effectLst/>
              </a:rPr>
              <a:t>runing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err="1">
                <a:solidFill>
                  <a:srgbClr val="000000"/>
                </a:solidFill>
              </a:rPr>
              <a:t>BlockDrop</a:t>
            </a:r>
            <a:r>
              <a:rPr lang="en-US" altLang="zh-TW" sz="2400" dirty="0">
                <a:solidFill>
                  <a:srgbClr val="000000"/>
                </a:solidFill>
              </a:rPr>
              <a:t>: Dynamic Inference Paths in Residual Networks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6117AB5-FD0D-4D92-A56D-2743AC9B7784}"/>
              </a:ext>
            </a:extLst>
          </p:cNvPr>
          <p:cNvSpPr txBox="1"/>
          <p:nvPr/>
        </p:nvSpPr>
        <p:spPr>
          <a:xfrm>
            <a:off x="2503450" y="2512322"/>
            <a:ext cx="105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Stop!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B4925E7-0C08-461F-88A4-7BAC688BC309}"/>
              </a:ext>
            </a:extLst>
          </p:cNvPr>
          <p:cNvSpPr txBox="1"/>
          <p:nvPr/>
        </p:nvSpPr>
        <p:spPr>
          <a:xfrm>
            <a:off x="2365342" y="4367849"/>
            <a:ext cx="1052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Don’t Stop!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104B3CC-3C2C-45F4-A923-6D4CA2A4C414}"/>
              </a:ext>
            </a:extLst>
          </p:cNvPr>
          <p:cNvSpPr txBox="1"/>
          <p:nvPr/>
        </p:nvSpPr>
        <p:spPr>
          <a:xfrm>
            <a:off x="5786215" y="4303429"/>
            <a:ext cx="1288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Mexican rolls</a:t>
            </a:r>
            <a:endParaRPr lang="zh-TW" altLang="en-US" sz="24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26A3B5B-4DD0-4A5B-B48D-B016DA626146}"/>
              </a:ext>
            </a:extLst>
          </p:cNvPr>
          <p:cNvSpPr txBox="1"/>
          <p:nvPr/>
        </p:nvSpPr>
        <p:spPr>
          <a:xfrm>
            <a:off x="6360275" y="4625152"/>
            <a:ext cx="1052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Don’t Stop!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1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 animBg="1"/>
      <p:bldP spid="35" grpId="0" animBg="1"/>
      <p:bldP spid="36" grpId="0" animBg="1"/>
      <p:bldP spid="37" grpId="0" animBg="1"/>
      <p:bldP spid="43" grpId="0" animBg="1"/>
      <p:bldP spid="45" grpId="0"/>
      <p:bldP spid="47" grpId="0"/>
      <p:bldP spid="48" grpId="0"/>
      <p:bldP spid="50" grpId="0"/>
      <p:bldP spid="52" grpId="0"/>
      <p:bldP spid="53" grpId="0"/>
      <p:bldP spid="54" grpId="0"/>
      <p:bldP spid="59" grpId="0"/>
      <p:bldP spid="60" grpId="0"/>
      <p:bldP spid="61" grpId="0"/>
      <p:bldP spid="6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A4E831-C80A-4331-BB66-A9649545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Concluding Remarks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81E07B-7134-43EE-A1E4-1B00D2B10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Network Pruning </a:t>
            </a:r>
          </a:p>
          <a:p>
            <a:r>
              <a:rPr lang="en-US" altLang="zh-TW" sz="3200" dirty="0"/>
              <a:t>Knowledge Distillation </a:t>
            </a:r>
          </a:p>
          <a:p>
            <a:r>
              <a:rPr lang="en-US" altLang="zh-TW" sz="3200" dirty="0"/>
              <a:t>Parameter Quantization </a:t>
            </a:r>
          </a:p>
          <a:p>
            <a:r>
              <a:rPr lang="en-US" altLang="zh-TW" sz="3200" dirty="0"/>
              <a:t>Architecture Design</a:t>
            </a:r>
          </a:p>
          <a:p>
            <a:r>
              <a:rPr lang="en-US" altLang="zh-TW" sz="3200" dirty="0"/>
              <a:t>Dynamic Computation</a:t>
            </a:r>
          </a:p>
        </p:txBody>
      </p:sp>
    </p:spTree>
    <p:extLst>
      <p:ext uri="{BB962C8B-B14F-4D97-AF65-F5344CB8AC3E}">
        <p14:creationId xmlns:p14="http://schemas.microsoft.com/office/powerpoint/2010/main" val="58373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894654" y="1"/>
            <a:ext cx="3761187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7836AFC-3996-4F71-9983-39099540D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641" y="924232"/>
            <a:ext cx="7230431" cy="3285866"/>
          </a:xfrm>
        </p:spPr>
        <p:txBody>
          <a:bodyPr>
            <a:normAutofit/>
          </a:bodyPr>
          <a:lstStyle/>
          <a:p>
            <a:pPr algn="l"/>
            <a:r>
              <a:rPr lang="en-US" altLang="zh-TW" sz="4800" b="1" dirty="0"/>
              <a:t>Network Pruning</a:t>
            </a:r>
            <a:endParaRPr lang="zh-TW" altLang="en-US" sz="4800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E4197F-3529-4299-95EE-FBFC3F94D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642" y="4210098"/>
            <a:ext cx="5383553" cy="863348"/>
          </a:xfrm>
        </p:spPr>
        <p:txBody>
          <a:bodyPr>
            <a:normAutofit/>
          </a:bodyPr>
          <a:lstStyle/>
          <a:p>
            <a:pPr algn="l"/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5142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D2F229-972F-46FF-A8FD-D211388F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can be pruned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E948FD-AD6D-4806-A4D4-EE784D116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Networks are typically over-parameterized (there is significant redundant weights or neurons)</a:t>
            </a:r>
          </a:p>
          <a:p>
            <a:r>
              <a:rPr lang="en-US" altLang="zh-TW" dirty="0"/>
              <a:t>Prune them!</a:t>
            </a:r>
          </a:p>
          <a:p>
            <a:endParaRPr lang="en-US" altLang="zh-TW" dirty="0"/>
          </a:p>
        </p:txBody>
      </p:sp>
      <p:pic>
        <p:nvPicPr>
          <p:cNvPr id="5" name="Picture 2" descr="http://www.3kirikou.org/manager/upload/day_140203/201402032308375197.jpg">
            <a:extLst>
              <a:ext uri="{FF2B5EF4-FFF2-40B4-BE49-F238E27FC236}">
                <a16:creationId xmlns:a16="http://schemas.microsoft.com/office/drawing/2014/main" id="{8FDBC97A-ED37-4318-B693-E0821639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882" y="2822135"/>
            <a:ext cx="4330404" cy="387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C4E0A34-6A4C-4799-837A-AEFC85218378}"/>
              </a:ext>
            </a:extLst>
          </p:cNvPr>
          <p:cNvSpPr txBox="1"/>
          <p:nvPr/>
        </p:nvSpPr>
        <p:spPr>
          <a:xfrm>
            <a:off x="1630497" y="5964340"/>
            <a:ext cx="170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(NIPS, 1989)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6BD1A84-DD5D-4AEC-B875-2C5F19B24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497" y="3681641"/>
            <a:ext cx="6488935" cy="2181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02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29FCCA-E531-4E16-8CE6-7FFEDDB6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Pruning 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9A565E9-F6E4-4243-BC5A-0187A87BCFA0}"/>
              </a:ext>
            </a:extLst>
          </p:cNvPr>
          <p:cNvSpPr/>
          <p:nvPr/>
        </p:nvSpPr>
        <p:spPr>
          <a:xfrm>
            <a:off x="5949104" y="1261273"/>
            <a:ext cx="1972019" cy="72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Pre-trained</a:t>
            </a:r>
          </a:p>
          <a:p>
            <a:pPr algn="ctr"/>
            <a:r>
              <a:rPr lang="en-US" altLang="zh-TW" sz="2400" dirty="0"/>
              <a:t>Network</a:t>
            </a:r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D29DA8E-72F6-4EBB-8E4E-995D59009142}"/>
              </a:ext>
            </a:extLst>
          </p:cNvPr>
          <p:cNvSpPr/>
          <p:nvPr/>
        </p:nvSpPr>
        <p:spPr>
          <a:xfrm>
            <a:off x="5949106" y="2383070"/>
            <a:ext cx="1972019" cy="72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Evaluate the Importance</a:t>
            </a:r>
            <a:endParaRPr lang="zh-TW" altLang="en-US" sz="24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426EB24-50DB-4727-B98E-08628608D33F}"/>
              </a:ext>
            </a:extLst>
          </p:cNvPr>
          <p:cNvSpPr/>
          <p:nvPr/>
        </p:nvSpPr>
        <p:spPr>
          <a:xfrm>
            <a:off x="5949105" y="3504867"/>
            <a:ext cx="1972019" cy="72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Remove</a:t>
            </a:r>
            <a:endParaRPr lang="zh-TW" altLang="en-US" sz="2400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5B43313-5E8E-484C-9BDC-88D73037D39E}"/>
              </a:ext>
            </a:extLst>
          </p:cNvPr>
          <p:cNvSpPr/>
          <p:nvPr/>
        </p:nvSpPr>
        <p:spPr>
          <a:xfrm>
            <a:off x="5949105" y="4626664"/>
            <a:ext cx="1972019" cy="720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Fine-tune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15D09F-F271-4115-A788-3418AC19177D}"/>
              </a:ext>
            </a:extLst>
          </p:cNvPr>
          <p:cNvSpPr txBox="1"/>
          <p:nvPr/>
        </p:nvSpPr>
        <p:spPr>
          <a:xfrm>
            <a:off x="5664005" y="6026697"/>
            <a:ext cx="2599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Smaller Network</a:t>
            </a:r>
            <a:endParaRPr lang="zh-TW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3631F7-E052-403A-A323-79A99DA177A7}"/>
              </a:ext>
            </a:extLst>
          </p:cNvPr>
          <p:cNvCxnSpPr>
            <a:cxnSpLocks/>
          </p:cNvCxnSpPr>
          <p:nvPr/>
        </p:nvCxnSpPr>
        <p:spPr>
          <a:xfrm>
            <a:off x="6940626" y="2012053"/>
            <a:ext cx="0" cy="360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34EFFBF-21ED-4A06-A564-30D119565AB6}"/>
              </a:ext>
            </a:extLst>
          </p:cNvPr>
          <p:cNvCxnSpPr>
            <a:cxnSpLocks/>
          </p:cNvCxnSpPr>
          <p:nvPr/>
        </p:nvCxnSpPr>
        <p:spPr>
          <a:xfrm>
            <a:off x="6944293" y="3114087"/>
            <a:ext cx="0" cy="360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EC367A9-C288-4B16-9805-8AA5F830F080}"/>
              </a:ext>
            </a:extLst>
          </p:cNvPr>
          <p:cNvCxnSpPr>
            <a:cxnSpLocks/>
          </p:cNvCxnSpPr>
          <p:nvPr/>
        </p:nvCxnSpPr>
        <p:spPr>
          <a:xfrm>
            <a:off x="6944293" y="4224867"/>
            <a:ext cx="0" cy="360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E49711A-1CFE-4B77-864B-CCF309467FC9}"/>
              </a:ext>
            </a:extLst>
          </p:cNvPr>
          <p:cNvCxnSpPr>
            <a:cxnSpLocks/>
          </p:cNvCxnSpPr>
          <p:nvPr/>
        </p:nvCxnSpPr>
        <p:spPr>
          <a:xfrm flipH="1">
            <a:off x="6944292" y="5346664"/>
            <a:ext cx="1" cy="72581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B372FA9-7059-4F2C-B0FE-95B053BA2D71}"/>
              </a:ext>
            </a:extLst>
          </p:cNvPr>
          <p:cNvCxnSpPr>
            <a:cxnSpLocks/>
          </p:cNvCxnSpPr>
          <p:nvPr/>
        </p:nvCxnSpPr>
        <p:spPr>
          <a:xfrm>
            <a:off x="5049391" y="2710649"/>
            <a:ext cx="0" cy="2294726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1CCA533-59FF-4123-A951-7D0262B226AE}"/>
              </a:ext>
            </a:extLst>
          </p:cNvPr>
          <p:cNvCxnSpPr>
            <a:cxnSpLocks/>
          </p:cNvCxnSpPr>
          <p:nvPr/>
        </p:nvCxnSpPr>
        <p:spPr>
          <a:xfrm flipH="1">
            <a:off x="5049391" y="5005375"/>
            <a:ext cx="888696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C68FBE1-FA02-4DEA-96A1-E61D7BA67288}"/>
              </a:ext>
            </a:extLst>
          </p:cNvPr>
          <p:cNvCxnSpPr>
            <a:cxnSpLocks/>
          </p:cNvCxnSpPr>
          <p:nvPr/>
        </p:nvCxnSpPr>
        <p:spPr>
          <a:xfrm>
            <a:off x="5073206" y="2710649"/>
            <a:ext cx="88869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EE646FD-451D-40A8-A693-3CDF21C998AC}"/>
              </a:ext>
            </a:extLst>
          </p:cNvPr>
          <p:cNvSpPr txBox="1"/>
          <p:nvPr/>
        </p:nvSpPr>
        <p:spPr>
          <a:xfrm>
            <a:off x="350789" y="1474402"/>
            <a:ext cx="402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Importance of a weight: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C95DD3-B154-4266-AEDD-72A7F468BA81}"/>
              </a:ext>
            </a:extLst>
          </p:cNvPr>
          <p:cNvSpPr txBox="1"/>
          <p:nvPr/>
        </p:nvSpPr>
        <p:spPr>
          <a:xfrm>
            <a:off x="1044086" y="1991177"/>
            <a:ext cx="437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absolute values, life long …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6388193-81D5-4B4B-BDB8-D3494B234EBE}"/>
              </a:ext>
            </a:extLst>
          </p:cNvPr>
          <p:cNvSpPr txBox="1"/>
          <p:nvPr/>
        </p:nvSpPr>
        <p:spPr>
          <a:xfrm>
            <a:off x="350789" y="2531187"/>
            <a:ext cx="381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Importance of a neuron:</a:t>
            </a:r>
            <a:endParaRPr lang="zh-TW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0CAEE73-AA48-4E47-A4EB-EB1CEFC73B3D}"/>
              </a:ext>
            </a:extLst>
          </p:cNvPr>
          <p:cNvSpPr/>
          <p:nvPr/>
        </p:nvSpPr>
        <p:spPr>
          <a:xfrm>
            <a:off x="1051486" y="3008325"/>
            <a:ext cx="42868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333333"/>
                </a:solidFill>
              </a:rPr>
              <a:t>the number of times it wasn’t zero on a given data set ……</a:t>
            </a:r>
            <a:endParaRPr lang="zh-TW" altLang="en-US" sz="24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4266405-5FE6-47C2-BE3D-1DA1CE169215}"/>
              </a:ext>
            </a:extLst>
          </p:cNvPr>
          <p:cNvSpPr/>
          <p:nvPr/>
        </p:nvSpPr>
        <p:spPr>
          <a:xfrm>
            <a:off x="350790" y="3928644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333333"/>
                </a:solidFill>
              </a:rPr>
              <a:t>After pruning, the accuracy will drop (hopefully not too much)</a:t>
            </a:r>
            <a:endParaRPr lang="zh-TW" altLang="en-US" sz="24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2659DAA-C14C-4A47-B0F4-17CC2AC70E91}"/>
              </a:ext>
            </a:extLst>
          </p:cNvPr>
          <p:cNvSpPr/>
          <p:nvPr/>
        </p:nvSpPr>
        <p:spPr>
          <a:xfrm>
            <a:off x="350790" y="482337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333333"/>
                </a:solidFill>
              </a:rPr>
              <a:t>Fine-tuning on training data for recover</a:t>
            </a:r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C8D828-6D7B-49AD-83AC-5FA23C9B8D72}"/>
              </a:ext>
            </a:extLst>
          </p:cNvPr>
          <p:cNvSpPr/>
          <p:nvPr/>
        </p:nvSpPr>
        <p:spPr>
          <a:xfrm>
            <a:off x="350790" y="568833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333333"/>
                </a:solidFill>
              </a:rPr>
              <a:t>Don’t prune too much at once, or the network won’t recover.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40B02A8-5940-48C0-B035-71711E7643E8}"/>
              </a:ext>
            </a:extLst>
          </p:cNvPr>
          <p:cNvSpPr txBox="1"/>
          <p:nvPr/>
        </p:nvSpPr>
        <p:spPr>
          <a:xfrm>
            <a:off x="7715797" y="1644043"/>
            <a:ext cx="99268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</a:t>
            </a:r>
            <a:endParaRPr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14DEF7A-6AD2-4294-A788-B13CF517A26B}"/>
              </a:ext>
            </a:extLst>
          </p:cNvPr>
          <p:cNvSpPr txBox="1"/>
          <p:nvPr/>
        </p:nvSpPr>
        <p:spPr>
          <a:xfrm>
            <a:off x="7590292" y="3929246"/>
            <a:ext cx="11854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smaller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10C81CF-1D3D-4753-A4B5-A472963D2F62}"/>
              </a:ext>
            </a:extLst>
          </p:cNvPr>
          <p:cNvSpPr txBox="1"/>
          <p:nvPr/>
        </p:nvSpPr>
        <p:spPr>
          <a:xfrm>
            <a:off x="7027296" y="5472781"/>
            <a:ext cx="231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/>
              <a:t>Small enough?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014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FBED9-2DC1-4C38-82FD-934522C4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Pruning - Practical Issue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3E231A-B2EF-4AB6-BB32-93565D5C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Weight pruning 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331B05D-467D-4DFB-98A7-E456AC751552}"/>
              </a:ext>
            </a:extLst>
          </p:cNvPr>
          <p:cNvSpPr/>
          <p:nvPr/>
        </p:nvSpPr>
        <p:spPr>
          <a:xfrm>
            <a:off x="1517650" y="4904878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6653F5-515F-4955-949D-581B8CCE4BDE}"/>
              </a:ext>
            </a:extLst>
          </p:cNvPr>
          <p:cNvSpPr/>
          <p:nvPr/>
        </p:nvSpPr>
        <p:spPr>
          <a:xfrm>
            <a:off x="2406650" y="4904878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68A9285-411C-48AF-9F1F-AD63F85D3392}"/>
              </a:ext>
            </a:extLst>
          </p:cNvPr>
          <p:cNvSpPr/>
          <p:nvPr/>
        </p:nvSpPr>
        <p:spPr>
          <a:xfrm>
            <a:off x="3295650" y="4904878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72540AA-4DE2-4AD7-92C1-9854702B63D6}"/>
              </a:ext>
            </a:extLst>
          </p:cNvPr>
          <p:cNvSpPr/>
          <p:nvPr/>
        </p:nvSpPr>
        <p:spPr>
          <a:xfrm>
            <a:off x="628650" y="4904878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749ABA8-DC54-4588-B3BF-5F15F2243973}"/>
              </a:ext>
            </a:extLst>
          </p:cNvPr>
          <p:cNvSpPr/>
          <p:nvPr/>
        </p:nvSpPr>
        <p:spPr>
          <a:xfrm>
            <a:off x="1517650" y="3939678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DFDBE06-E30C-46D4-8873-A08731EE9932}"/>
              </a:ext>
            </a:extLst>
          </p:cNvPr>
          <p:cNvSpPr/>
          <p:nvPr/>
        </p:nvSpPr>
        <p:spPr>
          <a:xfrm>
            <a:off x="2406650" y="3939678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CF1F09A-93FA-43A1-BE9C-04BC94C47E97}"/>
              </a:ext>
            </a:extLst>
          </p:cNvPr>
          <p:cNvSpPr/>
          <p:nvPr/>
        </p:nvSpPr>
        <p:spPr>
          <a:xfrm>
            <a:off x="3295650" y="3939678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BDABCCE-A5AE-439C-829B-78F782E0E488}"/>
              </a:ext>
            </a:extLst>
          </p:cNvPr>
          <p:cNvSpPr/>
          <p:nvPr/>
        </p:nvSpPr>
        <p:spPr>
          <a:xfrm>
            <a:off x="628650" y="3939678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0729D4D-2ACC-43A1-924D-564BCEF365F4}"/>
              </a:ext>
            </a:extLst>
          </p:cNvPr>
          <p:cNvSpPr/>
          <p:nvPr/>
        </p:nvSpPr>
        <p:spPr>
          <a:xfrm>
            <a:off x="1898650" y="2974478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92F155F-5DC8-4F4E-9867-6CF5A1F4E028}"/>
              </a:ext>
            </a:extLst>
          </p:cNvPr>
          <p:cNvSpPr/>
          <p:nvPr/>
        </p:nvSpPr>
        <p:spPr>
          <a:xfrm>
            <a:off x="2787650" y="2974478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1861E53A-87E2-405F-BA25-B05B4823B210}"/>
              </a:ext>
            </a:extLst>
          </p:cNvPr>
          <p:cNvSpPr/>
          <p:nvPr/>
        </p:nvSpPr>
        <p:spPr>
          <a:xfrm>
            <a:off x="1009650" y="2974478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FFC9E97B-CE6B-46ED-B6A6-5F34D49F07D4}"/>
              </a:ext>
            </a:extLst>
          </p:cNvPr>
          <p:cNvSpPr/>
          <p:nvPr/>
        </p:nvSpPr>
        <p:spPr>
          <a:xfrm>
            <a:off x="4078816" y="3904011"/>
            <a:ext cx="1113619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DB7A743-5581-4BB5-91F3-EF68BA4623CD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74183" y="4447678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124B6D8-2A64-4A21-A0A5-2932098036C8}"/>
              </a:ext>
            </a:extLst>
          </p:cNvPr>
          <p:cNvCxnSpPr/>
          <p:nvPr/>
        </p:nvCxnSpPr>
        <p:spPr>
          <a:xfrm flipH="1" flipV="1">
            <a:off x="1792816" y="4447678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5B110E2-A989-4A05-8E20-B29EB7F58C56}"/>
              </a:ext>
            </a:extLst>
          </p:cNvPr>
          <p:cNvCxnSpPr/>
          <p:nvPr/>
        </p:nvCxnSpPr>
        <p:spPr>
          <a:xfrm flipH="1" flipV="1">
            <a:off x="2673349" y="4447678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B2E808A-D874-46F4-B38A-3073C828454D}"/>
              </a:ext>
            </a:extLst>
          </p:cNvPr>
          <p:cNvCxnSpPr/>
          <p:nvPr/>
        </p:nvCxnSpPr>
        <p:spPr>
          <a:xfrm flipH="1" flipV="1">
            <a:off x="3562349" y="4447678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5777A65-4A14-4F9A-ADF6-27E514E86C87}"/>
              </a:ext>
            </a:extLst>
          </p:cNvPr>
          <p:cNvCxnSpPr>
            <a:cxnSpLocks/>
          </p:cNvCxnSpPr>
          <p:nvPr/>
        </p:nvCxnSpPr>
        <p:spPr>
          <a:xfrm flipV="1">
            <a:off x="863600" y="4447678"/>
            <a:ext cx="886884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7FDB278-A38E-4E6B-8113-9CB196CCFC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82650" y="4473078"/>
            <a:ext cx="1790699" cy="431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E09537-69EF-4AB3-A445-6F5296FECBD1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882650" y="4447678"/>
            <a:ext cx="2667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C5B931D-76CA-4676-A09F-5312D949A865}"/>
              </a:ext>
            </a:extLst>
          </p:cNvPr>
          <p:cNvCxnSpPr>
            <a:cxnSpLocks/>
            <a:stCxn id="4" idx="0"/>
            <a:endCxn id="11" idx="4"/>
          </p:cNvCxnSpPr>
          <p:nvPr/>
        </p:nvCxnSpPr>
        <p:spPr>
          <a:xfrm flipH="1" flipV="1">
            <a:off x="882650" y="4447678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85011ED-FD99-4E63-826D-680DDCBA1BED}"/>
              </a:ext>
            </a:extLst>
          </p:cNvPr>
          <p:cNvCxnSpPr>
            <a:cxnSpLocks/>
          </p:cNvCxnSpPr>
          <p:nvPr/>
        </p:nvCxnSpPr>
        <p:spPr>
          <a:xfrm flipV="1">
            <a:off x="1807634" y="4473078"/>
            <a:ext cx="874182" cy="419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EB13A44-8AA7-447F-8938-2914AD49055A}"/>
              </a:ext>
            </a:extLst>
          </p:cNvPr>
          <p:cNvCxnSpPr>
            <a:cxnSpLocks/>
            <a:stCxn id="4" idx="0"/>
            <a:endCxn id="10" idx="4"/>
          </p:cNvCxnSpPr>
          <p:nvPr/>
        </p:nvCxnSpPr>
        <p:spPr>
          <a:xfrm flipV="1">
            <a:off x="1771650" y="4447678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C60F961-5297-4125-B8B0-07DC3FBA878F}"/>
              </a:ext>
            </a:extLst>
          </p:cNvPr>
          <p:cNvCxnSpPr>
            <a:cxnSpLocks/>
            <a:stCxn id="5" idx="0"/>
            <a:endCxn id="11" idx="4"/>
          </p:cNvCxnSpPr>
          <p:nvPr/>
        </p:nvCxnSpPr>
        <p:spPr>
          <a:xfrm flipH="1" flipV="1">
            <a:off x="882650" y="4447678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0696FD1-61B6-4E6F-BBE2-3EF1ECE36D0A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1771650" y="4447678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5A5FF4B-C184-45BD-BA0C-310857219169}"/>
              </a:ext>
            </a:extLst>
          </p:cNvPr>
          <p:cNvCxnSpPr>
            <a:cxnSpLocks/>
            <a:stCxn id="5" idx="0"/>
            <a:endCxn id="10" idx="4"/>
          </p:cNvCxnSpPr>
          <p:nvPr/>
        </p:nvCxnSpPr>
        <p:spPr>
          <a:xfrm flipV="1">
            <a:off x="2660650" y="4447678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A7F88114-27A0-4FA9-A36E-1BD3FC9C241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18634" y="4460378"/>
            <a:ext cx="2631016" cy="444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7E8F8DE-95C0-45CA-991A-A31B79ADFA87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flipH="1" flipV="1">
            <a:off x="1771650" y="4447678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86A8C8F-EA3B-4AD9-AA25-DEA19A3FB93A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H="1" flipV="1">
            <a:off x="2660650" y="4447678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6D8C45B-D491-44AE-8645-952C1D6BCF27}"/>
              </a:ext>
            </a:extLst>
          </p:cNvPr>
          <p:cNvCxnSpPr>
            <a:cxnSpLocks/>
            <a:stCxn id="11" idx="0"/>
            <a:endCxn id="14" idx="4"/>
          </p:cNvCxnSpPr>
          <p:nvPr/>
        </p:nvCxnSpPr>
        <p:spPr>
          <a:xfrm flipV="1">
            <a:off x="882650" y="3482478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96630D2-4DB4-4670-90E6-D68C90648A54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>
          <a:xfrm flipV="1">
            <a:off x="882650" y="3482478"/>
            <a:ext cx="1270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6118C3A-0E90-4A05-ABBD-8E03EE0F017E}"/>
              </a:ext>
            </a:extLst>
          </p:cNvPr>
          <p:cNvCxnSpPr>
            <a:cxnSpLocks/>
            <a:stCxn id="11" idx="0"/>
            <a:endCxn id="13" idx="4"/>
          </p:cNvCxnSpPr>
          <p:nvPr/>
        </p:nvCxnSpPr>
        <p:spPr>
          <a:xfrm flipV="1">
            <a:off x="882650" y="3482478"/>
            <a:ext cx="215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54FDDBE-1129-4685-AB09-845519342D4B}"/>
              </a:ext>
            </a:extLst>
          </p:cNvPr>
          <p:cNvCxnSpPr>
            <a:cxnSpLocks/>
            <a:stCxn id="8" idx="0"/>
            <a:endCxn id="14" idx="4"/>
          </p:cNvCxnSpPr>
          <p:nvPr/>
        </p:nvCxnSpPr>
        <p:spPr>
          <a:xfrm flipH="1" flipV="1">
            <a:off x="1263650" y="3482478"/>
            <a:ext cx="50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EC9C58B-BBC7-4847-AE1A-B1D11EA02942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V="1">
            <a:off x="1771650" y="3482478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2DC212D-6AB3-4D18-AF28-BBA15C60A17E}"/>
              </a:ext>
            </a:extLst>
          </p:cNvPr>
          <p:cNvCxnSpPr>
            <a:cxnSpLocks/>
            <a:stCxn id="8" idx="0"/>
            <a:endCxn id="13" idx="4"/>
          </p:cNvCxnSpPr>
          <p:nvPr/>
        </p:nvCxnSpPr>
        <p:spPr>
          <a:xfrm flipV="1">
            <a:off x="1771650" y="3482478"/>
            <a:ext cx="1270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17E59FB-F03D-43AB-AB0A-DE8C86498F26}"/>
              </a:ext>
            </a:extLst>
          </p:cNvPr>
          <p:cNvCxnSpPr>
            <a:cxnSpLocks/>
            <a:stCxn id="9" idx="0"/>
            <a:endCxn id="14" idx="4"/>
          </p:cNvCxnSpPr>
          <p:nvPr/>
        </p:nvCxnSpPr>
        <p:spPr>
          <a:xfrm flipH="1" flipV="1">
            <a:off x="1263650" y="3482478"/>
            <a:ext cx="1397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A2C1791-5048-4AD3-A7A8-BAFF9E1EAB33}"/>
              </a:ext>
            </a:extLst>
          </p:cNvPr>
          <p:cNvCxnSpPr>
            <a:cxnSpLocks/>
            <a:stCxn id="9" idx="0"/>
            <a:endCxn id="12" idx="4"/>
          </p:cNvCxnSpPr>
          <p:nvPr/>
        </p:nvCxnSpPr>
        <p:spPr>
          <a:xfrm flipH="1" flipV="1">
            <a:off x="2152650" y="3482478"/>
            <a:ext cx="50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D9293F0C-B4A9-4281-B5AB-12187A8AED5B}"/>
              </a:ext>
            </a:extLst>
          </p:cNvPr>
          <p:cNvCxnSpPr>
            <a:cxnSpLocks/>
            <a:stCxn id="9" idx="0"/>
            <a:endCxn id="13" idx="4"/>
          </p:cNvCxnSpPr>
          <p:nvPr/>
        </p:nvCxnSpPr>
        <p:spPr>
          <a:xfrm flipV="1">
            <a:off x="2660650" y="3482478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CDF398F-7484-43D6-A367-F27E98F3D673}"/>
              </a:ext>
            </a:extLst>
          </p:cNvPr>
          <p:cNvCxnSpPr>
            <a:cxnSpLocks/>
            <a:stCxn id="10" idx="0"/>
            <a:endCxn id="14" idx="4"/>
          </p:cNvCxnSpPr>
          <p:nvPr/>
        </p:nvCxnSpPr>
        <p:spPr>
          <a:xfrm flipH="1" flipV="1">
            <a:off x="1263650" y="3482478"/>
            <a:ext cx="2286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EB24C581-5FCE-4CB7-9FF1-9EE0E5454A37}"/>
              </a:ext>
            </a:extLst>
          </p:cNvPr>
          <p:cNvCxnSpPr>
            <a:cxnSpLocks/>
            <a:stCxn id="10" idx="0"/>
            <a:endCxn id="12" idx="4"/>
          </p:cNvCxnSpPr>
          <p:nvPr/>
        </p:nvCxnSpPr>
        <p:spPr>
          <a:xfrm flipH="1" flipV="1">
            <a:off x="2152650" y="3482478"/>
            <a:ext cx="1397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A58DE681-B81A-4176-82F6-ED56567B52FC}"/>
              </a:ext>
            </a:extLst>
          </p:cNvPr>
          <p:cNvCxnSpPr>
            <a:cxnSpLocks/>
            <a:stCxn id="10" idx="0"/>
            <a:endCxn id="13" idx="4"/>
          </p:cNvCxnSpPr>
          <p:nvPr/>
        </p:nvCxnSpPr>
        <p:spPr>
          <a:xfrm flipH="1" flipV="1">
            <a:off x="3041650" y="3482478"/>
            <a:ext cx="50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C784348F-09EA-4A11-B1CE-D4434AF395A7}"/>
              </a:ext>
            </a:extLst>
          </p:cNvPr>
          <p:cNvCxnSpPr>
            <a:cxnSpLocks/>
          </p:cNvCxnSpPr>
          <p:nvPr/>
        </p:nvCxnSpPr>
        <p:spPr>
          <a:xfrm flipV="1">
            <a:off x="882650" y="5367048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41763BF-8B90-48BB-A0EF-7F444635771B}"/>
              </a:ext>
            </a:extLst>
          </p:cNvPr>
          <p:cNvCxnSpPr>
            <a:cxnSpLocks/>
          </p:cNvCxnSpPr>
          <p:nvPr/>
        </p:nvCxnSpPr>
        <p:spPr>
          <a:xfrm flipV="1">
            <a:off x="1788584" y="5393297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6BA704E-798A-43F7-9AAF-B65457290920}"/>
              </a:ext>
            </a:extLst>
          </p:cNvPr>
          <p:cNvCxnSpPr>
            <a:cxnSpLocks/>
          </p:cNvCxnSpPr>
          <p:nvPr/>
        </p:nvCxnSpPr>
        <p:spPr>
          <a:xfrm flipV="1">
            <a:off x="2673348" y="5383032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367670C-1976-47D1-ABE1-B674E57BA8B2}"/>
              </a:ext>
            </a:extLst>
          </p:cNvPr>
          <p:cNvCxnSpPr>
            <a:cxnSpLocks/>
          </p:cNvCxnSpPr>
          <p:nvPr/>
        </p:nvCxnSpPr>
        <p:spPr>
          <a:xfrm flipV="1">
            <a:off x="3566582" y="5388637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DAA42776-69ED-41AB-B8F2-E6A36CB3CDD6}"/>
              </a:ext>
            </a:extLst>
          </p:cNvPr>
          <p:cNvCxnSpPr>
            <a:cxnSpLocks/>
          </p:cNvCxnSpPr>
          <p:nvPr/>
        </p:nvCxnSpPr>
        <p:spPr>
          <a:xfrm flipV="1">
            <a:off x="1263650" y="2723862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B1030D1E-C766-4ABC-BFFC-97020E7C0DCF}"/>
              </a:ext>
            </a:extLst>
          </p:cNvPr>
          <p:cNvCxnSpPr>
            <a:cxnSpLocks/>
          </p:cNvCxnSpPr>
          <p:nvPr/>
        </p:nvCxnSpPr>
        <p:spPr>
          <a:xfrm flipV="1">
            <a:off x="2161117" y="2721321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E31C7FE-085F-41A8-8726-E1CE2D1A980D}"/>
              </a:ext>
            </a:extLst>
          </p:cNvPr>
          <p:cNvCxnSpPr>
            <a:cxnSpLocks/>
          </p:cNvCxnSpPr>
          <p:nvPr/>
        </p:nvCxnSpPr>
        <p:spPr>
          <a:xfrm flipV="1">
            <a:off x="3041650" y="2724075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橢圓 50">
            <a:extLst>
              <a:ext uri="{FF2B5EF4-FFF2-40B4-BE49-F238E27FC236}">
                <a16:creationId xmlns:a16="http://schemas.microsoft.com/office/drawing/2014/main" id="{58714907-2DA3-4D23-BC66-0C3A6CCDA811}"/>
              </a:ext>
            </a:extLst>
          </p:cNvPr>
          <p:cNvSpPr/>
          <p:nvPr/>
        </p:nvSpPr>
        <p:spPr>
          <a:xfrm>
            <a:off x="6259236" y="4970035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1736FBE9-5F1D-423F-9DEE-00410CB6BD66}"/>
              </a:ext>
            </a:extLst>
          </p:cNvPr>
          <p:cNvSpPr/>
          <p:nvPr/>
        </p:nvSpPr>
        <p:spPr>
          <a:xfrm>
            <a:off x="7148236" y="4970035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9BFF6780-FB22-4CEF-9B00-A9A649AF9614}"/>
              </a:ext>
            </a:extLst>
          </p:cNvPr>
          <p:cNvSpPr/>
          <p:nvPr/>
        </p:nvSpPr>
        <p:spPr>
          <a:xfrm>
            <a:off x="8037236" y="4970035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23940A43-98EC-4A66-BE21-F7618C3DED7B}"/>
              </a:ext>
            </a:extLst>
          </p:cNvPr>
          <p:cNvSpPr/>
          <p:nvPr/>
        </p:nvSpPr>
        <p:spPr>
          <a:xfrm>
            <a:off x="5370236" y="4970035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490DB0F5-6F77-439D-8C43-3B87DE79A765}"/>
              </a:ext>
            </a:extLst>
          </p:cNvPr>
          <p:cNvSpPr/>
          <p:nvPr/>
        </p:nvSpPr>
        <p:spPr>
          <a:xfrm>
            <a:off x="7148236" y="4004835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CAA6F063-C3A4-4F43-B347-D13C363821E4}"/>
              </a:ext>
            </a:extLst>
          </p:cNvPr>
          <p:cNvSpPr/>
          <p:nvPr/>
        </p:nvSpPr>
        <p:spPr>
          <a:xfrm>
            <a:off x="5370236" y="4004835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8E90B944-FD3D-44E3-9AFB-14F962D296B6}"/>
              </a:ext>
            </a:extLst>
          </p:cNvPr>
          <p:cNvSpPr/>
          <p:nvPr/>
        </p:nvSpPr>
        <p:spPr>
          <a:xfrm>
            <a:off x="6640236" y="3039635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98349596-1B2A-42A7-B9A8-0483691F1000}"/>
              </a:ext>
            </a:extLst>
          </p:cNvPr>
          <p:cNvSpPr/>
          <p:nvPr/>
        </p:nvSpPr>
        <p:spPr>
          <a:xfrm>
            <a:off x="7529236" y="3039635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D4560093-5A31-46C6-89B1-1BC11703D753}"/>
              </a:ext>
            </a:extLst>
          </p:cNvPr>
          <p:cNvSpPr/>
          <p:nvPr/>
        </p:nvSpPr>
        <p:spPr>
          <a:xfrm>
            <a:off x="5751236" y="3039635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7D53EFB-FD81-4EC5-B68F-A509E0F7504C}"/>
              </a:ext>
            </a:extLst>
          </p:cNvPr>
          <p:cNvCxnSpPr>
            <a:stCxn id="54" idx="0"/>
          </p:cNvCxnSpPr>
          <p:nvPr/>
        </p:nvCxnSpPr>
        <p:spPr>
          <a:xfrm flipH="1" flipV="1">
            <a:off x="5615769" y="4512835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F47EFD29-ED23-4F7B-99A2-57DC449A210F}"/>
              </a:ext>
            </a:extLst>
          </p:cNvPr>
          <p:cNvCxnSpPr/>
          <p:nvPr/>
        </p:nvCxnSpPr>
        <p:spPr>
          <a:xfrm flipH="1" flipV="1">
            <a:off x="7414935" y="4512835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3A04AB98-B82F-491C-8EF9-0B039E7AE458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5624236" y="4538235"/>
            <a:ext cx="1790699" cy="431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79CEA1C-493C-4F36-836A-A7247477DFB1}"/>
              </a:ext>
            </a:extLst>
          </p:cNvPr>
          <p:cNvCxnSpPr>
            <a:cxnSpLocks/>
          </p:cNvCxnSpPr>
          <p:nvPr/>
        </p:nvCxnSpPr>
        <p:spPr>
          <a:xfrm flipV="1">
            <a:off x="6549220" y="4538235"/>
            <a:ext cx="874182" cy="419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91AD7D7F-C285-43E6-8B66-659D6876F039}"/>
              </a:ext>
            </a:extLst>
          </p:cNvPr>
          <p:cNvCxnSpPr>
            <a:cxnSpLocks/>
            <a:stCxn id="52" idx="0"/>
            <a:endCxn id="56" idx="4"/>
          </p:cNvCxnSpPr>
          <p:nvPr/>
        </p:nvCxnSpPr>
        <p:spPr>
          <a:xfrm flipH="1" flipV="1">
            <a:off x="5624236" y="4512835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62534BAA-0F05-4B4B-A7BD-0EAAC2851983}"/>
              </a:ext>
            </a:extLst>
          </p:cNvPr>
          <p:cNvCxnSpPr>
            <a:cxnSpLocks/>
            <a:stCxn id="53" idx="0"/>
            <a:endCxn id="55" idx="4"/>
          </p:cNvCxnSpPr>
          <p:nvPr/>
        </p:nvCxnSpPr>
        <p:spPr>
          <a:xfrm flipH="1" flipV="1">
            <a:off x="7402236" y="4512835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E698C31-5230-447F-A534-B7169E08FB78}"/>
              </a:ext>
            </a:extLst>
          </p:cNvPr>
          <p:cNvCxnSpPr>
            <a:cxnSpLocks/>
            <a:stCxn id="56" idx="0"/>
            <a:endCxn id="59" idx="4"/>
          </p:cNvCxnSpPr>
          <p:nvPr/>
        </p:nvCxnSpPr>
        <p:spPr>
          <a:xfrm flipV="1">
            <a:off x="5624236" y="3547635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0A7F441-D545-4335-BAEF-3729683C4B7F}"/>
              </a:ext>
            </a:extLst>
          </p:cNvPr>
          <p:cNvCxnSpPr>
            <a:cxnSpLocks/>
            <a:stCxn id="56" idx="0"/>
            <a:endCxn id="57" idx="4"/>
          </p:cNvCxnSpPr>
          <p:nvPr/>
        </p:nvCxnSpPr>
        <p:spPr>
          <a:xfrm flipV="1">
            <a:off x="5624236" y="3547635"/>
            <a:ext cx="1270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D797A248-80D8-484A-A167-0A91A5CE9E24}"/>
              </a:ext>
            </a:extLst>
          </p:cNvPr>
          <p:cNvCxnSpPr>
            <a:cxnSpLocks/>
            <a:stCxn id="56" idx="0"/>
            <a:endCxn id="58" idx="4"/>
          </p:cNvCxnSpPr>
          <p:nvPr/>
        </p:nvCxnSpPr>
        <p:spPr>
          <a:xfrm flipV="1">
            <a:off x="5624236" y="3547635"/>
            <a:ext cx="215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AF68164F-44C1-4460-BB87-A4693A988E62}"/>
              </a:ext>
            </a:extLst>
          </p:cNvPr>
          <p:cNvCxnSpPr>
            <a:cxnSpLocks/>
            <a:stCxn id="55" idx="0"/>
            <a:endCxn id="59" idx="4"/>
          </p:cNvCxnSpPr>
          <p:nvPr/>
        </p:nvCxnSpPr>
        <p:spPr>
          <a:xfrm flipH="1" flipV="1">
            <a:off x="6005236" y="3547635"/>
            <a:ext cx="1397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60004370-40E3-4DFD-91E9-41DAE93B0EAD}"/>
              </a:ext>
            </a:extLst>
          </p:cNvPr>
          <p:cNvCxnSpPr>
            <a:cxnSpLocks/>
            <a:stCxn id="55" idx="0"/>
            <a:endCxn id="58" idx="4"/>
          </p:cNvCxnSpPr>
          <p:nvPr/>
        </p:nvCxnSpPr>
        <p:spPr>
          <a:xfrm flipV="1">
            <a:off x="7402236" y="3547635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8E50DA91-52B7-406C-9393-1B67C9271EB8}"/>
              </a:ext>
            </a:extLst>
          </p:cNvPr>
          <p:cNvCxnSpPr>
            <a:cxnSpLocks/>
          </p:cNvCxnSpPr>
          <p:nvPr/>
        </p:nvCxnSpPr>
        <p:spPr>
          <a:xfrm flipV="1">
            <a:off x="5624236" y="5432205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7E35A810-E52E-4BC7-A63E-C717D023D015}"/>
              </a:ext>
            </a:extLst>
          </p:cNvPr>
          <p:cNvCxnSpPr>
            <a:cxnSpLocks/>
          </p:cNvCxnSpPr>
          <p:nvPr/>
        </p:nvCxnSpPr>
        <p:spPr>
          <a:xfrm flipV="1">
            <a:off x="6530170" y="5458454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A22CE2B3-A5D6-41E7-B85E-5B3484083C1A}"/>
              </a:ext>
            </a:extLst>
          </p:cNvPr>
          <p:cNvCxnSpPr>
            <a:cxnSpLocks/>
          </p:cNvCxnSpPr>
          <p:nvPr/>
        </p:nvCxnSpPr>
        <p:spPr>
          <a:xfrm flipV="1">
            <a:off x="7414934" y="5448189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82A67C6F-9AE0-4EAD-A0F5-E2D7EC99225E}"/>
              </a:ext>
            </a:extLst>
          </p:cNvPr>
          <p:cNvCxnSpPr>
            <a:cxnSpLocks/>
          </p:cNvCxnSpPr>
          <p:nvPr/>
        </p:nvCxnSpPr>
        <p:spPr>
          <a:xfrm flipV="1">
            <a:off x="8308168" y="5453794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2CC2112B-AE5B-4A63-B7FC-225F744786F9}"/>
              </a:ext>
            </a:extLst>
          </p:cNvPr>
          <p:cNvCxnSpPr>
            <a:cxnSpLocks/>
          </p:cNvCxnSpPr>
          <p:nvPr/>
        </p:nvCxnSpPr>
        <p:spPr>
          <a:xfrm flipV="1">
            <a:off x="6005236" y="2789019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121F5BAD-25C3-4555-813F-6F2D752E5F40}"/>
              </a:ext>
            </a:extLst>
          </p:cNvPr>
          <p:cNvCxnSpPr>
            <a:cxnSpLocks/>
          </p:cNvCxnSpPr>
          <p:nvPr/>
        </p:nvCxnSpPr>
        <p:spPr>
          <a:xfrm flipV="1">
            <a:off x="6902703" y="2786478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F86E5BF7-8103-4421-9AC3-8ED26F529906}"/>
              </a:ext>
            </a:extLst>
          </p:cNvPr>
          <p:cNvCxnSpPr>
            <a:cxnSpLocks/>
          </p:cNvCxnSpPr>
          <p:nvPr/>
        </p:nvCxnSpPr>
        <p:spPr>
          <a:xfrm flipV="1">
            <a:off x="7783236" y="2789232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95CDC34-8D8A-4003-AE35-852B96C3D1D8}"/>
              </a:ext>
            </a:extLst>
          </p:cNvPr>
          <p:cNvSpPr txBox="1"/>
          <p:nvPr/>
        </p:nvSpPr>
        <p:spPr>
          <a:xfrm>
            <a:off x="3688443" y="2942753"/>
            <a:ext cx="2061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Prune some weights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1B55F3B-DF67-42F3-BC68-3DA2A1D808E7}"/>
              </a:ext>
            </a:extLst>
          </p:cNvPr>
          <p:cNvSpPr txBox="1"/>
          <p:nvPr/>
        </p:nvSpPr>
        <p:spPr>
          <a:xfrm>
            <a:off x="5370236" y="1825625"/>
            <a:ext cx="3366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network architecture becomes irregular.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5038F653-FE85-4C98-912C-455AC9E82380}"/>
              </a:ext>
            </a:extLst>
          </p:cNvPr>
          <p:cNvSpPr txBox="1"/>
          <p:nvPr/>
        </p:nvSpPr>
        <p:spPr>
          <a:xfrm>
            <a:off x="1468862" y="5936230"/>
            <a:ext cx="639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Hard to implement, hard to speedup 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82D98C9E-662D-4EDA-B1C1-5A3AA5415844}"/>
              </a:ext>
            </a:extLst>
          </p:cNvPr>
          <p:cNvCxnSpPr>
            <a:cxnSpLocks/>
          </p:cNvCxnSpPr>
          <p:nvPr/>
        </p:nvCxnSpPr>
        <p:spPr>
          <a:xfrm flipH="1" flipV="1">
            <a:off x="5641170" y="4545146"/>
            <a:ext cx="889000" cy="45720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47CEA0A-8CE5-4922-9E91-1D97A59C0DB8}"/>
              </a:ext>
            </a:extLst>
          </p:cNvPr>
          <p:cNvSpPr txBox="1"/>
          <p:nvPr/>
        </p:nvSpPr>
        <p:spPr>
          <a:xfrm>
            <a:off x="5902578" y="4768924"/>
            <a:ext cx="45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74630-4B90-4A66-988F-7AA5E101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Pruning - Practical Issue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503D10-52E6-43DD-A2FC-0D6B1312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Weight pruning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A077DD-17DA-47DE-A5E0-582A9D7D1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7619"/>
            <a:ext cx="9144000" cy="23873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B4AE3D-06B4-448C-968B-E74EC3FC07F7}"/>
              </a:ext>
            </a:extLst>
          </p:cNvPr>
          <p:cNvSpPr/>
          <p:nvPr/>
        </p:nvSpPr>
        <p:spPr>
          <a:xfrm>
            <a:off x="4833445" y="5329905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https://arxiv.org/pdf/1608.03665.pdf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5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8FBED9-2DC1-4C38-82FD-934522C4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Pruning - Practical Issue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3E231A-B2EF-4AB6-BB32-93565D5C1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Neuron pruning 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331B05D-467D-4DFB-98A7-E456AC751552}"/>
              </a:ext>
            </a:extLst>
          </p:cNvPr>
          <p:cNvSpPr/>
          <p:nvPr/>
        </p:nvSpPr>
        <p:spPr>
          <a:xfrm>
            <a:off x="1517650" y="4904878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A6653F5-515F-4955-949D-581B8CCE4BDE}"/>
              </a:ext>
            </a:extLst>
          </p:cNvPr>
          <p:cNvSpPr/>
          <p:nvPr/>
        </p:nvSpPr>
        <p:spPr>
          <a:xfrm>
            <a:off x="2406650" y="4904878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68A9285-411C-48AF-9F1F-AD63F85D3392}"/>
              </a:ext>
            </a:extLst>
          </p:cNvPr>
          <p:cNvSpPr/>
          <p:nvPr/>
        </p:nvSpPr>
        <p:spPr>
          <a:xfrm>
            <a:off x="3295650" y="4904878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72540AA-4DE2-4AD7-92C1-9854702B63D6}"/>
              </a:ext>
            </a:extLst>
          </p:cNvPr>
          <p:cNvSpPr/>
          <p:nvPr/>
        </p:nvSpPr>
        <p:spPr>
          <a:xfrm>
            <a:off x="628650" y="4904878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B749ABA8-DC54-4588-B3BF-5F15F2243973}"/>
              </a:ext>
            </a:extLst>
          </p:cNvPr>
          <p:cNvSpPr/>
          <p:nvPr/>
        </p:nvSpPr>
        <p:spPr>
          <a:xfrm>
            <a:off x="1517650" y="3939678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DFDBE06-E30C-46D4-8873-A08731EE9932}"/>
              </a:ext>
            </a:extLst>
          </p:cNvPr>
          <p:cNvSpPr/>
          <p:nvPr/>
        </p:nvSpPr>
        <p:spPr>
          <a:xfrm>
            <a:off x="2406650" y="3939678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CF1F09A-93FA-43A1-BE9C-04BC94C47E97}"/>
              </a:ext>
            </a:extLst>
          </p:cNvPr>
          <p:cNvSpPr/>
          <p:nvPr/>
        </p:nvSpPr>
        <p:spPr>
          <a:xfrm>
            <a:off x="3295650" y="3939678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BDABCCE-A5AE-439C-829B-78F782E0E488}"/>
              </a:ext>
            </a:extLst>
          </p:cNvPr>
          <p:cNvSpPr/>
          <p:nvPr/>
        </p:nvSpPr>
        <p:spPr>
          <a:xfrm>
            <a:off x="628650" y="3939678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D0729D4D-2ACC-43A1-924D-564BCEF365F4}"/>
              </a:ext>
            </a:extLst>
          </p:cNvPr>
          <p:cNvSpPr/>
          <p:nvPr/>
        </p:nvSpPr>
        <p:spPr>
          <a:xfrm>
            <a:off x="1898650" y="2974478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92F155F-5DC8-4F4E-9867-6CF5A1F4E028}"/>
              </a:ext>
            </a:extLst>
          </p:cNvPr>
          <p:cNvSpPr/>
          <p:nvPr/>
        </p:nvSpPr>
        <p:spPr>
          <a:xfrm>
            <a:off x="2787650" y="2974478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1861E53A-87E2-405F-BA25-B05B4823B210}"/>
              </a:ext>
            </a:extLst>
          </p:cNvPr>
          <p:cNvSpPr/>
          <p:nvPr/>
        </p:nvSpPr>
        <p:spPr>
          <a:xfrm>
            <a:off x="1009650" y="2974478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FFC9E97B-CE6B-46ED-B6A6-5F34D49F07D4}"/>
              </a:ext>
            </a:extLst>
          </p:cNvPr>
          <p:cNvSpPr/>
          <p:nvPr/>
        </p:nvSpPr>
        <p:spPr>
          <a:xfrm>
            <a:off x="4078816" y="3904011"/>
            <a:ext cx="1113619" cy="8309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DB7A743-5581-4BB5-91F3-EF68BA4623CD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74183" y="4447678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124B6D8-2A64-4A21-A0A5-2932098036C8}"/>
              </a:ext>
            </a:extLst>
          </p:cNvPr>
          <p:cNvCxnSpPr/>
          <p:nvPr/>
        </p:nvCxnSpPr>
        <p:spPr>
          <a:xfrm flipH="1" flipV="1">
            <a:off x="1792816" y="4447678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5B110E2-A989-4A05-8E20-B29EB7F58C56}"/>
              </a:ext>
            </a:extLst>
          </p:cNvPr>
          <p:cNvCxnSpPr/>
          <p:nvPr/>
        </p:nvCxnSpPr>
        <p:spPr>
          <a:xfrm flipH="1" flipV="1">
            <a:off x="2673349" y="4447678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B2E808A-D874-46F4-B38A-3073C828454D}"/>
              </a:ext>
            </a:extLst>
          </p:cNvPr>
          <p:cNvCxnSpPr/>
          <p:nvPr/>
        </p:nvCxnSpPr>
        <p:spPr>
          <a:xfrm flipH="1" flipV="1">
            <a:off x="3562349" y="4447678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5777A65-4A14-4F9A-ADF6-27E514E86C87}"/>
              </a:ext>
            </a:extLst>
          </p:cNvPr>
          <p:cNvCxnSpPr>
            <a:cxnSpLocks/>
          </p:cNvCxnSpPr>
          <p:nvPr/>
        </p:nvCxnSpPr>
        <p:spPr>
          <a:xfrm flipV="1">
            <a:off x="863600" y="4447678"/>
            <a:ext cx="886884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7FDB278-A38E-4E6B-8113-9CB196CCFC6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82650" y="4473078"/>
            <a:ext cx="1790699" cy="431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E09537-69EF-4AB3-A445-6F5296FECBD1}"/>
              </a:ext>
            </a:extLst>
          </p:cNvPr>
          <p:cNvCxnSpPr>
            <a:cxnSpLocks/>
            <a:stCxn id="7" idx="0"/>
            <a:endCxn id="10" idx="4"/>
          </p:cNvCxnSpPr>
          <p:nvPr/>
        </p:nvCxnSpPr>
        <p:spPr>
          <a:xfrm flipV="1">
            <a:off x="882650" y="4447678"/>
            <a:ext cx="2667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AC5B931D-76CA-4676-A09F-5312D949A865}"/>
              </a:ext>
            </a:extLst>
          </p:cNvPr>
          <p:cNvCxnSpPr>
            <a:cxnSpLocks/>
            <a:stCxn id="4" idx="0"/>
            <a:endCxn id="11" idx="4"/>
          </p:cNvCxnSpPr>
          <p:nvPr/>
        </p:nvCxnSpPr>
        <p:spPr>
          <a:xfrm flipH="1" flipV="1">
            <a:off x="882650" y="4447678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85011ED-FD99-4E63-826D-680DDCBA1BED}"/>
              </a:ext>
            </a:extLst>
          </p:cNvPr>
          <p:cNvCxnSpPr>
            <a:cxnSpLocks/>
          </p:cNvCxnSpPr>
          <p:nvPr/>
        </p:nvCxnSpPr>
        <p:spPr>
          <a:xfrm flipV="1">
            <a:off x="1807634" y="4473078"/>
            <a:ext cx="874182" cy="419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EB13A44-8AA7-447F-8938-2914AD49055A}"/>
              </a:ext>
            </a:extLst>
          </p:cNvPr>
          <p:cNvCxnSpPr>
            <a:cxnSpLocks/>
            <a:stCxn id="4" idx="0"/>
            <a:endCxn id="10" idx="4"/>
          </p:cNvCxnSpPr>
          <p:nvPr/>
        </p:nvCxnSpPr>
        <p:spPr>
          <a:xfrm flipV="1">
            <a:off x="1771650" y="4447678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C60F961-5297-4125-B8B0-07DC3FBA878F}"/>
              </a:ext>
            </a:extLst>
          </p:cNvPr>
          <p:cNvCxnSpPr>
            <a:cxnSpLocks/>
            <a:stCxn id="5" idx="0"/>
            <a:endCxn id="11" idx="4"/>
          </p:cNvCxnSpPr>
          <p:nvPr/>
        </p:nvCxnSpPr>
        <p:spPr>
          <a:xfrm flipH="1" flipV="1">
            <a:off x="882650" y="4447678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0696FD1-61B6-4E6F-BBE2-3EF1ECE36D0A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1771650" y="4447678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5A5FF4B-C184-45BD-BA0C-310857219169}"/>
              </a:ext>
            </a:extLst>
          </p:cNvPr>
          <p:cNvCxnSpPr>
            <a:cxnSpLocks/>
            <a:stCxn id="5" idx="0"/>
            <a:endCxn id="10" idx="4"/>
          </p:cNvCxnSpPr>
          <p:nvPr/>
        </p:nvCxnSpPr>
        <p:spPr>
          <a:xfrm flipV="1">
            <a:off x="2660650" y="4447678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A7F88114-27A0-4FA9-A36E-1BD3FC9C241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918634" y="4460378"/>
            <a:ext cx="2631016" cy="444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7E8F8DE-95C0-45CA-991A-A31B79ADFA87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flipH="1" flipV="1">
            <a:off x="1771650" y="4447678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86A8C8F-EA3B-4AD9-AA25-DEA19A3FB93A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H="1" flipV="1">
            <a:off x="2660650" y="4447678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6D8C45B-D491-44AE-8645-952C1D6BCF27}"/>
              </a:ext>
            </a:extLst>
          </p:cNvPr>
          <p:cNvCxnSpPr>
            <a:cxnSpLocks/>
            <a:stCxn id="11" idx="0"/>
            <a:endCxn id="14" idx="4"/>
          </p:cNvCxnSpPr>
          <p:nvPr/>
        </p:nvCxnSpPr>
        <p:spPr>
          <a:xfrm flipV="1">
            <a:off x="882650" y="3482478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B96630D2-4DB4-4670-90E6-D68C90648A54}"/>
              </a:ext>
            </a:extLst>
          </p:cNvPr>
          <p:cNvCxnSpPr>
            <a:cxnSpLocks/>
            <a:stCxn id="11" idx="0"/>
            <a:endCxn id="12" idx="4"/>
          </p:cNvCxnSpPr>
          <p:nvPr/>
        </p:nvCxnSpPr>
        <p:spPr>
          <a:xfrm flipV="1">
            <a:off x="882650" y="3482478"/>
            <a:ext cx="1270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6118C3A-0E90-4A05-ABBD-8E03EE0F017E}"/>
              </a:ext>
            </a:extLst>
          </p:cNvPr>
          <p:cNvCxnSpPr>
            <a:cxnSpLocks/>
            <a:stCxn id="11" idx="0"/>
            <a:endCxn id="13" idx="4"/>
          </p:cNvCxnSpPr>
          <p:nvPr/>
        </p:nvCxnSpPr>
        <p:spPr>
          <a:xfrm flipV="1">
            <a:off x="882650" y="3482478"/>
            <a:ext cx="215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54FDDBE-1129-4685-AB09-845519342D4B}"/>
              </a:ext>
            </a:extLst>
          </p:cNvPr>
          <p:cNvCxnSpPr>
            <a:cxnSpLocks/>
            <a:stCxn id="8" idx="0"/>
            <a:endCxn id="14" idx="4"/>
          </p:cNvCxnSpPr>
          <p:nvPr/>
        </p:nvCxnSpPr>
        <p:spPr>
          <a:xfrm flipH="1" flipV="1">
            <a:off x="1263650" y="3482478"/>
            <a:ext cx="50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EC9C58B-BBC7-4847-AE1A-B1D11EA02942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V="1">
            <a:off x="1771650" y="3482478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2DC212D-6AB3-4D18-AF28-BBA15C60A17E}"/>
              </a:ext>
            </a:extLst>
          </p:cNvPr>
          <p:cNvCxnSpPr>
            <a:cxnSpLocks/>
            <a:stCxn id="8" idx="0"/>
            <a:endCxn id="13" idx="4"/>
          </p:cNvCxnSpPr>
          <p:nvPr/>
        </p:nvCxnSpPr>
        <p:spPr>
          <a:xfrm flipV="1">
            <a:off x="1771650" y="3482478"/>
            <a:ext cx="1270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17E59FB-F03D-43AB-AB0A-DE8C86498F26}"/>
              </a:ext>
            </a:extLst>
          </p:cNvPr>
          <p:cNvCxnSpPr>
            <a:cxnSpLocks/>
            <a:stCxn id="9" idx="0"/>
            <a:endCxn id="14" idx="4"/>
          </p:cNvCxnSpPr>
          <p:nvPr/>
        </p:nvCxnSpPr>
        <p:spPr>
          <a:xfrm flipH="1" flipV="1">
            <a:off x="1263650" y="3482478"/>
            <a:ext cx="1397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A2C1791-5048-4AD3-A7A8-BAFF9E1EAB33}"/>
              </a:ext>
            </a:extLst>
          </p:cNvPr>
          <p:cNvCxnSpPr>
            <a:cxnSpLocks/>
            <a:stCxn id="9" idx="0"/>
            <a:endCxn id="12" idx="4"/>
          </p:cNvCxnSpPr>
          <p:nvPr/>
        </p:nvCxnSpPr>
        <p:spPr>
          <a:xfrm flipH="1" flipV="1">
            <a:off x="2152650" y="3482478"/>
            <a:ext cx="50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D9293F0C-B4A9-4281-B5AB-12187A8AED5B}"/>
              </a:ext>
            </a:extLst>
          </p:cNvPr>
          <p:cNvCxnSpPr>
            <a:cxnSpLocks/>
            <a:stCxn id="9" idx="0"/>
            <a:endCxn id="13" idx="4"/>
          </p:cNvCxnSpPr>
          <p:nvPr/>
        </p:nvCxnSpPr>
        <p:spPr>
          <a:xfrm flipV="1">
            <a:off x="2660650" y="3482478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CDF398F-7484-43D6-A367-F27E98F3D673}"/>
              </a:ext>
            </a:extLst>
          </p:cNvPr>
          <p:cNvCxnSpPr>
            <a:cxnSpLocks/>
            <a:stCxn id="10" idx="0"/>
            <a:endCxn id="14" idx="4"/>
          </p:cNvCxnSpPr>
          <p:nvPr/>
        </p:nvCxnSpPr>
        <p:spPr>
          <a:xfrm flipH="1" flipV="1">
            <a:off x="1263650" y="3482478"/>
            <a:ext cx="2286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EB24C581-5FCE-4CB7-9FF1-9EE0E5454A37}"/>
              </a:ext>
            </a:extLst>
          </p:cNvPr>
          <p:cNvCxnSpPr>
            <a:cxnSpLocks/>
            <a:stCxn id="10" idx="0"/>
            <a:endCxn id="12" idx="4"/>
          </p:cNvCxnSpPr>
          <p:nvPr/>
        </p:nvCxnSpPr>
        <p:spPr>
          <a:xfrm flipH="1" flipV="1">
            <a:off x="2152650" y="3482478"/>
            <a:ext cx="1397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A58DE681-B81A-4176-82F6-ED56567B52FC}"/>
              </a:ext>
            </a:extLst>
          </p:cNvPr>
          <p:cNvCxnSpPr>
            <a:cxnSpLocks/>
            <a:stCxn id="10" idx="0"/>
            <a:endCxn id="13" idx="4"/>
          </p:cNvCxnSpPr>
          <p:nvPr/>
        </p:nvCxnSpPr>
        <p:spPr>
          <a:xfrm flipH="1" flipV="1">
            <a:off x="3041650" y="3482478"/>
            <a:ext cx="50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C784348F-09EA-4A11-B1CE-D4434AF395A7}"/>
              </a:ext>
            </a:extLst>
          </p:cNvPr>
          <p:cNvCxnSpPr>
            <a:cxnSpLocks/>
          </p:cNvCxnSpPr>
          <p:nvPr/>
        </p:nvCxnSpPr>
        <p:spPr>
          <a:xfrm flipV="1">
            <a:off x="882650" y="5367048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41763BF-8B90-48BB-A0EF-7F444635771B}"/>
              </a:ext>
            </a:extLst>
          </p:cNvPr>
          <p:cNvCxnSpPr>
            <a:cxnSpLocks/>
          </p:cNvCxnSpPr>
          <p:nvPr/>
        </p:nvCxnSpPr>
        <p:spPr>
          <a:xfrm flipV="1">
            <a:off x="1788584" y="5393297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6BA704E-798A-43F7-9AAF-B65457290920}"/>
              </a:ext>
            </a:extLst>
          </p:cNvPr>
          <p:cNvCxnSpPr>
            <a:cxnSpLocks/>
          </p:cNvCxnSpPr>
          <p:nvPr/>
        </p:nvCxnSpPr>
        <p:spPr>
          <a:xfrm flipV="1">
            <a:off x="2673348" y="5383032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4367670C-1976-47D1-ABE1-B674E57BA8B2}"/>
              </a:ext>
            </a:extLst>
          </p:cNvPr>
          <p:cNvCxnSpPr>
            <a:cxnSpLocks/>
          </p:cNvCxnSpPr>
          <p:nvPr/>
        </p:nvCxnSpPr>
        <p:spPr>
          <a:xfrm flipV="1">
            <a:off x="3566582" y="5388637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DAA42776-69ED-41AB-B8F2-E6A36CB3CDD6}"/>
              </a:ext>
            </a:extLst>
          </p:cNvPr>
          <p:cNvCxnSpPr>
            <a:cxnSpLocks/>
          </p:cNvCxnSpPr>
          <p:nvPr/>
        </p:nvCxnSpPr>
        <p:spPr>
          <a:xfrm flipV="1">
            <a:off x="1263650" y="2723862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B1030D1E-C766-4ABC-BFFC-97020E7C0DCF}"/>
              </a:ext>
            </a:extLst>
          </p:cNvPr>
          <p:cNvCxnSpPr>
            <a:cxnSpLocks/>
          </p:cNvCxnSpPr>
          <p:nvPr/>
        </p:nvCxnSpPr>
        <p:spPr>
          <a:xfrm flipV="1">
            <a:off x="2161117" y="2721321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E31C7FE-085F-41A8-8726-E1CE2D1A980D}"/>
              </a:ext>
            </a:extLst>
          </p:cNvPr>
          <p:cNvCxnSpPr>
            <a:cxnSpLocks/>
          </p:cNvCxnSpPr>
          <p:nvPr/>
        </p:nvCxnSpPr>
        <p:spPr>
          <a:xfrm flipV="1">
            <a:off x="3041650" y="2724075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F95CDC34-8D8A-4003-AE35-852B96C3D1D8}"/>
              </a:ext>
            </a:extLst>
          </p:cNvPr>
          <p:cNvSpPr txBox="1"/>
          <p:nvPr/>
        </p:nvSpPr>
        <p:spPr>
          <a:xfrm>
            <a:off x="3688443" y="2942753"/>
            <a:ext cx="2061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Prune some neurons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1B55F3B-DF67-42F3-BC68-3DA2A1D808E7}"/>
              </a:ext>
            </a:extLst>
          </p:cNvPr>
          <p:cNvSpPr txBox="1"/>
          <p:nvPr/>
        </p:nvSpPr>
        <p:spPr>
          <a:xfrm>
            <a:off x="5370236" y="1825625"/>
            <a:ext cx="3366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The network architecture is regular.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5038F653-FE85-4C98-912C-455AC9E82380}"/>
              </a:ext>
            </a:extLst>
          </p:cNvPr>
          <p:cNvSpPr txBox="1"/>
          <p:nvPr/>
        </p:nvSpPr>
        <p:spPr>
          <a:xfrm>
            <a:off x="1468862" y="5936230"/>
            <a:ext cx="639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Easy to implement, easy to speedup 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C0A469AD-0FA3-42F7-846B-CDC87DC70F2C}"/>
              </a:ext>
            </a:extLst>
          </p:cNvPr>
          <p:cNvSpPr/>
          <p:nvPr/>
        </p:nvSpPr>
        <p:spPr>
          <a:xfrm>
            <a:off x="2370055" y="3918139"/>
            <a:ext cx="586927" cy="5549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D769C341-6A33-4ACD-9A06-68D682668D44}"/>
              </a:ext>
            </a:extLst>
          </p:cNvPr>
          <p:cNvSpPr/>
          <p:nvPr/>
        </p:nvSpPr>
        <p:spPr>
          <a:xfrm>
            <a:off x="6360916" y="4975115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965C2E34-71F1-4B7E-8B98-C016F242CEB7}"/>
              </a:ext>
            </a:extLst>
          </p:cNvPr>
          <p:cNvSpPr/>
          <p:nvPr/>
        </p:nvSpPr>
        <p:spPr>
          <a:xfrm>
            <a:off x="7249916" y="4975115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7EB7304A-68E2-4D0C-8B48-1FD8CE40EA86}"/>
              </a:ext>
            </a:extLst>
          </p:cNvPr>
          <p:cNvSpPr/>
          <p:nvPr/>
        </p:nvSpPr>
        <p:spPr>
          <a:xfrm>
            <a:off x="8138916" y="4975115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D285F14C-23EF-49C8-B74F-428B65310172}"/>
              </a:ext>
            </a:extLst>
          </p:cNvPr>
          <p:cNvSpPr/>
          <p:nvPr/>
        </p:nvSpPr>
        <p:spPr>
          <a:xfrm>
            <a:off x="5471916" y="4975115"/>
            <a:ext cx="508000" cy="50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D0F6BECB-12BB-4765-B24F-29A0E46686A6}"/>
              </a:ext>
            </a:extLst>
          </p:cNvPr>
          <p:cNvSpPr/>
          <p:nvPr/>
        </p:nvSpPr>
        <p:spPr>
          <a:xfrm>
            <a:off x="6360916" y="4009915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F0478913-C9C6-47E5-9234-F0EF51262A83}"/>
              </a:ext>
            </a:extLst>
          </p:cNvPr>
          <p:cNvSpPr/>
          <p:nvPr/>
        </p:nvSpPr>
        <p:spPr>
          <a:xfrm>
            <a:off x="8138916" y="4009915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55F7769D-C8FC-4F02-B394-4B77EB9A2D0A}"/>
              </a:ext>
            </a:extLst>
          </p:cNvPr>
          <p:cNvSpPr/>
          <p:nvPr/>
        </p:nvSpPr>
        <p:spPr>
          <a:xfrm>
            <a:off x="5471916" y="4009915"/>
            <a:ext cx="508000" cy="508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6AEF54F6-C1CB-4782-BC70-3FCF4654CF86}"/>
              </a:ext>
            </a:extLst>
          </p:cNvPr>
          <p:cNvSpPr/>
          <p:nvPr/>
        </p:nvSpPr>
        <p:spPr>
          <a:xfrm>
            <a:off x="6741916" y="3044715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084EC0E9-75AC-4BC5-AC92-A99867A5A22F}"/>
              </a:ext>
            </a:extLst>
          </p:cNvPr>
          <p:cNvSpPr/>
          <p:nvPr/>
        </p:nvSpPr>
        <p:spPr>
          <a:xfrm>
            <a:off x="7630916" y="3044715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2" name="橢圓 91">
            <a:extLst>
              <a:ext uri="{FF2B5EF4-FFF2-40B4-BE49-F238E27FC236}">
                <a16:creationId xmlns:a16="http://schemas.microsoft.com/office/drawing/2014/main" id="{A26C16BB-73D5-4E2E-8D8B-936CC5571102}"/>
              </a:ext>
            </a:extLst>
          </p:cNvPr>
          <p:cNvSpPr/>
          <p:nvPr/>
        </p:nvSpPr>
        <p:spPr>
          <a:xfrm>
            <a:off x="5852916" y="3044715"/>
            <a:ext cx="508000" cy="50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C06F084A-825C-42B3-931B-CFCF0ADE61C5}"/>
              </a:ext>
            </a:extLst>
          </p:cNvPr>
          <p:cNvCxnSpPr>
            <a:stCxn id="85" idx="0"/>
          </p:cNvCxnSpPr>
          <p:nvPr/>
        </p:nvCxnSpPr>
        <p:spPr>
          <a:xfrm flipH="1" flipV="1">
            <a:off x="5717449" y="4517915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795BDF91-D5AF-423F-A8A8-6FF6FFDDF9EB}"/>
              </a:ext>
            </a:extLst>
          </p:cNvPr>
          <p:cNvCxnSpPr/>
          <p:nvPr/>
        </p:nvCxnSpPr>
        <p:spPr>
          <a:xfrm flipH="1" flipV="1">
            <a:off x="6636082" y="4517915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F662CFDA-1447-4154-8873-BBF30FEAC969}"/>
              </a:ext>
            </a:extLst>
          </p:cNvPr>
          <p:cNvCxnSpPr/>
          <p:nvPr/>
        </p:nvCxnSpPr>
        <p:spPr>
          <a:xfrm flipH="1" flipV="1">
            <a:off x="8405615" y="4517915"/>
            <a:ext cx="8467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17348DF8-6393-4A17-B632-7A0C9A01A6B8}"/>
              </a:ext>
            </a:extLst>
          </p:cNvPr>
          <p:cNvCxnSpPr>
            <a:cxnSpLocks/>
          </p:cNvCxnSpPr>
          <p:nvPr/>
        </p:nvCxnSpPr>
        <p:spPr>
          <a:xfrm flipV="1">
            <a:off x="5706866" y="4517915"/>
            <a:ext cx="886884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D06BCE16-6FBA-4A46-BD93-EFCE79D7F218}"/>
              </a:ext>
            </a:extLst>
          </p:cNvPr>
          <p:cNvCxnSpPr>
            <a:cxnSpLocks/>
            <a:stCxn id="85" idx="0"/>
            <a:endCxn id="88" idx="4"/>
          </p:cNvCxnSpPr>
          <p:nvPr/>
        </p:nvCxnSpPr>
        <p:spPr>
          <a:xfrm flipV="1">
            <a:off x="5725916" y="4517915"/>
            <a:ext cx="2667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F9C1BFFE-8C3D-4BD9-819A-C9A1E9F5D1F9}"/>
              </a:ext>
            </a:extLst>
          </p:cNvPr>
          <p:cNvCxnSpPr>
            <a:cxnSpLocks/>
            <a:stCxn id="82" idx="0"/>
            <a:endCxn id="89" idx="4"/>
          </p:cNvCxnSpPr>
          <p:nvPr/>
        </p:nvCxnSpPr>
        <p:spPr>
          <a:xfrm flipH="1" flipV="1">
            <a:off x="5725916" y="4517915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53672041-4C29-4E5D-AB8C-910DC6B7856C}"/>
              </a:ext>
            </a:extLst>
          </p:cNvPr>
          <p:cNvCxnSpPr>
            <a:cxnSpLocks/>
            <a:stCxn id="82" idx="0"/>
            <a:endCxn id="88" idx="4"/>
          </p:cNvCxnSpPr>
          <p:nvPr/>
        </p:nvCxnSpPr>
        <p:spPr>
          <a:xfrm flipV="1">
            <a:off x="6614916" y="4517915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E98E69E6-E61E-4191-8610-E615AF46FD7E}"/>
              </a:ext>
            </a:extLst>
          </p:cNvPr>
          <p:cNvCxnSpPr>
            <a:cxnSpLocks/>
            <a:stCxn id="83" idx="0"/>
            <a:endCxn id="89" idx="4"/>
          </p:cNvCxnSpPr>
          <p:nvPr/>
        </p:nvCxnSpPr>
        <p:spPr>
          <a:xfrm flipH="1" flipV="1">
            <a:off x="5725916" y="4517915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50823AE3-28FE-415A-BBE6-72C32296DE76}"/>
              </a:ext>
            </a:extLst>
          </p:cNvPr>
          <p:cNvCxnSpPr>
            <a:cxnSpLocks/>
            <a:stCxn id="83" idx="0"/>
            <a:endCxn id="86" idx="4"/>
          </p:cNvCxnSpPr>
          <p:nvPr/>
        </p:nvCxnSpPr>
        <p:spPr>
          <a:xfrm flipH="1" flipV="1">
            <a:off x="6614916" y="4517915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C631597D-2036-4CB5-8B31-713B6854D70C}"/>
              </a:ext>
            </a:extLst>
          </p:cNvPr>
          <p:cNvCxnSpPr>
            <a:cxnSpLocks/>
            <a:stCxn id="83" idx="0"/>
            <a:endCxn id="88" idx="4"/>
          </p:cNvCxnSpPr>
          <p:nvPr/>
        </p:nvCxnSpPr>
        <p:spPr>
          <a:xfrm flipV="1">
            <a:off x="7503916" y="4517915"/>
            <a:ext cx="88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312EAD2B-A633-40F8-9428-1DA6BC5F64B2}"/>
              </a:ext>
            </a:extLst>
          </p:cNvPr>
          <p:cNvCxnSpPr>
            <a:cxnSpLocks/>
            <a:stCxn id="84" idx="0"/>
          </p:cNvCxnSpPr>
          <p:nvPr/>
        </p:nvCxnSpPr>
        <p:spPr>
          <a:xfrm flipH="1" flipV="1">
            <a:off x="5761900" y="4530615"/>
            <a:ext cx="2631016" cy="4445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EAD52BC9-C964-412D-BCAA-7B228CB3AFE2}"/>
              </a:ext>
            </a:extLst>
          </p:cNvPr>
          <p:cNvCxnSpPr>
            <a:cxnSpLocks/>
            <a:stCxn id="84" idx="0"/>
            <a:endCxn id="86" idx="4"/>
          </p:cNvCxnSpPr>
          <p:nvPr/>
        </p:nvCxnSpPr>
        <p:spPr>
          <a:xfrm flipH="1" flipV="1">
            <a:off x="6614916" y="4517915"/>
            <a:ext cx="177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95B4DBE7-1454-4D11-8EBA-DFB3023AC7BA}"/>
              </a:ext>
            </a:extLst>
          </p:cNvPr>
          <p:cNvCxnSpPr>
            <a:cxnSpLocks/>
            <a:stCxn id="89" idx="0"/>
            <a:endCxn id="92" idx="4"/>
          </p:cNvCxnSpPr>
          <p:nvPr/>
        </p:nvCxnSpPr>
        <p:spPr>
          <a:xfrm flipV="1">
            <a:off x="5725916" y="3552715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7C0CF492-EFEF-4202-BC3C-DB3CC63F7FFE}"/>
              </a:ext>
            </a:extLst>
          </p:cNvPr>
          <p:cNvCxnSpPr>
            <a:cxnSpLocks/>
            <a:stCxn id="89" idx="0"/>
            <a:endCxn id="90" idx="4"/>
          </p:cNvCxnSpPr>
          <p:nvPr/>
        </p:nvCxnSpPr>
        <p:spPr>
          <a:xfrm flipV="1">
            <a:off x="5725916" y="3552715"/>
            <a:ext cx="1270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3F1FE93F-BBE0-4457-90E3-23F4E9CC0AC8}"/>
              </a:ext>
            </a:extLst>
          </p:cNvPr>
          <p:cNvCxnSpPr>
            <a:cxnSpLocks/>
            <a:stCxn id="89" idx="0"/>
            <a:endCxn id="91" idx="4"/>
          </p:cNvCxnSpPr>
          <p:nvPr/>
        </p:nvCxnSpPr>
        <p:spPr>
          <a:xfrm flipV="1">
            <a:off x="5725916" y="3552715"/>
            <a:ext cx="2159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54762A78-A76F-43E0-A2F4-D801AF9E07DB}"/>
              </a:ext>
            </a:extLst>
          </p:cNvPr>
          <p:cNvCxnSpPr>
            <a:cxnSpLocks/>
            <a:stCxn id="86" idx="0"/>
            <a:endCxn id="92" idx="4"/>
          </p:cNvCxnSpPr>
          <p:nvPr/>
        </p:nvCxnSpPr>
        <p:spPr>
          <a:xfrm flipH="1" flipV="1">
            <a:off x="6106916" y="3552715"/>
            <a:ext cx="50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FAC23439-007D-4460-A5BA-603A8748A1AF}"/>
              </a:ext>
            </a:extLst>
          </p:cNvPr>
          <p:cNvCxnSpPr>
            <a:cxnSpLocks/>
            <a:stCxn id="86" idx="0"/>
            <a:endCxn id="90" idx="4"/>
          </p:cNvCxnSpPr>
          <p:nvPr/>
        </p:nvCxnSpPr>
        <p:spPr>
          <a:xfrm flipV="1">
            <a:off x="6614916" y="3552715"/>
            <a:ext cx="381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63BA4809-50F4-49FF-BBC0-7C54B97D0437}"/>
              </a:ext>
            </a:extLst>
          </p:cNvPr>
          <p:cNvCxnSpPr>
            <a:cxnSpLocks/>
            <a:stCxn id="86" idx="0"/>
            <a:endCxn id="91" idx="4"/>
          </p:cNvCxnSpPr>
          <p:nvPr/>
        </p:nvCxnSpPr>
        <p:spPr>
          <a:xfrm flipV="1">
            <a:off x="6614916" y="3552715"/>
            <a:ext cx="1270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A3CFD38B-5B63-4422-834F-4A80E863728C}"/>
              </a:ext>
            </a:extLst>
          </p:cNvPr>
          <p:cNvCxnSpPr>
            <a:cxnSpLocks/>
            <a:stCxn id="88" idx="0"/>
            <a:endCxn id="92" idx="4"/>
          </p:cNvCxnSpPr>
          <p:nvPr/>
        </p:nvCxnSpPr>
        <p:spPr>
          <a:xfrm flipH="1" flipV="1">
            <a:off x="6106916" y="3552715"/>
            <a:ext cx="2286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445A216F-AF9B-4DA5-9032-F2BCBB78170F}"/>
              </a:ext>
            </a:extLst>
          </p:cNvPr>
          <p:cNvCxnSpPr>
            <a:cxnSpLocks/>
            <a:stCxn id="88" idx="0"/>
            <a:endCxn id="90" idx="4"/>
          </p:cNvCxnSpPr>
          <p:nvPr/>
        </p:nvCxnSpPr>
        <p:spPr>
          <a:xfrm flipH="1" flipV="1">
            <a:off x="6995916" y="3552715"/>
            <a:ext cx="1397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6636C339-C58F-4E23-B20E-77ABCB41A25E}"/>
              </a:ext>
            </a:extLst>
          </p:cNvPr>
          <p:cNvCxnSpPr>
            <a:cxnSpLocks/>
            <a:stCxn id="88" idx="0"/>
            <a:endCxn id="91" idx="4"/>
          </p:cNvCxnSpPr>
          <p:nvPr/>
        </p:nvCxnSpPr>
        <p:spPr>
          <a:xfrm flipH="1" flipV="1">
            <a:off x="7884916" y="3552715"/>
            <a:ext cx="5080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1C03E923-5155-41AA-BB42-18E9152FAFF9}"/>
              </a:ext>
            </a:extLst>
          </p:cNvPr>
          <p:cNvCxnSpPr>
            <a:cxnSpLocks/>
          </p:cNvCxnSpPr>
          <p:nvPr/>
        </p:nvCxnSpPr>
        <p:spPr>
          <a:xfrm flipV="1">
            <a:off x="5725916" y="5437285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A356AE39-A583-43CC-8746-98816C3AA770}"/>
              </a:ext>
            </a:extLst>
          </p:cNvPr>
          <p:cNvCxnSpPr>
            <a:cxnSpLocks/>
          </p:cNvCxnSpPr>
          <p:nvPr/>
        </p:nvCxnSpPr>
        <p:spPr>
          <a:xfrm flipV="1">
            <a:off x="6631850" y="5463534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438EEFBA-4772-4111-8059-3D5F8E415B2F}"/>
              </a:ext>
            </a:extLst>
          </p:cNvPr>
          <p:cNvCxnSpPr>
            <a:cxnSpLocks/>
          </p:cNvCxnSpPr>
          <p:nvPr/>
        </p:nvCxnSpPr>
        <p:spPr>
          <a:xfrm flipV="1">
            <a:off x="7516614" y="5453269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4F68F1F1-7DD2-424F-A76D-AD725519FE76}"/>
              </a:ext>
            </a:extLst>
          </p:cNvPr>
          <p:cNvCxnSpPr>
            <a:cxnSpLocks/>
          </p:cNvCxnSpPr>
          <p:nvPr/>
        </p:nvCxnSpPr>
        <p:spPr>
          <a:xfrm flipV="1">
            <a:off x="8409848" y="5458874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3FE8717A-A05A-402B-8575-85D5895105FF}"/>
              </a:ext>
            </a:extLst>
          </p:cNvPr>
          <p:cNvCxnSpPr>
            <a:cxnSpLocks/>
          </p:cNvCxnSpPr>
          <p:nvPr/>
        </p:nvCxnSpPr>
        <p:spPr>
          <a:xfrm flipV="1">
            <a:off x="6106916" y="2794099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41F83F75-35E2-4216-9462-140019FB9F02}"/>
              </a:ext>
            </a:extLst>
          </p:cNvPr>
          <p:cNvCxnSpPr>
            <a:cxnSpLocks/>
          </p:cNvCxnSpPr>
          <p:nvPr/>
        </p:nvCxnSpPr>
        <p:spPr>
          <a:xfrm flipV="1">
            <a:off x="7004383" y="2791558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C5CA032A-5A60-4A68-AAE2-659B37D99288}"/>
              </a:ext>
            </a:extLst>
          </p:cNvPr>
          <p:cNvCxnSpPr>
            <a:cxnSpLocks/>
          </p:cNvCxnSpPr>
          <p:nvPr/>
        </p:nvCxnSpPr>
        <p:spPr>
          <a:xfrm flipV="1">
            <a:off x="7884916" y="2794312"/>
            <a:ext cx="1" cy="250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4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8" grpId="0"/>
      <p:bldP spid="79" grpId="0"/>
      <p:bldP spid="80" grpId="0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 animBg="1"/>
      <p:bldP spid="89" grpId="0" animBg="1"/>
      <p:bldP spid="90" grpId="0" animBg="1"/>
      <p:bldP spid="91" grpId="0" animBg="1"/>
      <p:bldP spid="92" grpId="0" animBg="1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飛機雲">
  <a:themeElements>
    <a:clrScheme name="飛機雲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飛機雲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飛機雲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4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12240</TotalTime>
  <Words>2486</Words>
  <Application>Microsoft Office PowerPoint</Application>
  <PresentationFormat>全屏显示(4:3)</PresentationFormat>
  <Paragraphs>509</Paragraphs>
  <Slides>37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37</vt:i4>
      </vt:variant>
    </vt:vector>
  </HeadingPairs>
  <TitlesOfParts>
    <vt:vector size="55" baseType="lpstr">
      <vt:lpstr>-apple-system</vt:lpstr>
      <vt:lpstr>GreekFallback</vt:lpstr>
      <vt:lpstr>inherit</vt:lpstr>
      <vt:lpstr>Lucida Grande</vt:lpstr>
      <vt:lpstr>微軟正黑體</vt:lpstr>
      <vt:lpstr>NimbusRomNo9L-Regu</vt:lpstr>
      <vt:lpstr>Arial</vt:lpstr>
      <vt:lpstr>Calibri</vt:lpstr>
      <vt:lpstr>Calibri Light</vt:lpstr>
      <vt:lpstr>Cambria Math</vt:lpstr>
      <vt:lpstr>Century Gothic</vt:lpstr>
      <vt:lpstr>Corbel</vt:lpstr>
      <vt:lpstr>Open Sans</vt:lpstr>
      <vt:lpstr>Segoe UI Historic</vt:lpstr>
      <vt:lpstr>Office 佈景主題</vt:lpstr>
      <vt:lpstr>飛機雲</vt:lpstr>
      <vt:lpstr>視差</vt:lpstr>
      <vt:lpstr>1_Office 佈景主題</vt:lpstr>
      <vt:lpstr>Network Compression</vt:lpstr>
      <vt:lpstr>Smaller Model</vt:lpstr>
      <vt:lpstr>Outline</vt:lpstr>
      <vt:lpstr>Network Pruning</vt:lpstr>
      <vt:lpstr>Network can be pruned</vt:lpstr>
      <vt:lpstr>Network Pruning </vt:lpstr>
      <vt:lpstr>Network Pruning - Practical Issue </vt:lpstr>
      <vt:lpstr>Network Pruning - Practical Issue </vt:lpstr>
      <vt:lpstr>Network Pruning - Practical Issue </vt:lpstr>
      <vt:lpstr>Why Pruning? </vt:lpstr>
      <vt:lpstr>Why Pruning? </vt:lpstr>
      <vt:lpstr>Why Pruning? </vt:lpstr>
      <vt:lpstr>Why Pruning? </vt:lpstr>
      <vt:lpstr>Why Pruning? </vt:lpstr>
      <vt:lpstr>Knowledge Distillation</vt:lpstr>
      <vt:lpstr>Knowledge  Distillation</vt:lpstr>
      <vt:lpstr>Knowledge  Distillation</vt:lpstr>
      <vt:lpstr>Knowledge Distillation </vt:lpstr>
      <vt:lpstr>Parameter Quantization</vt:lpstr>
      <vt:lpstr>Parameter Quantization </vt:lpstr>
      <vt:lpstr>Parameter Quantization </vt:lpstr>
      <vt:lpstr>Binary Weights </vt:lpstr>
      <vt:lpstr>Binary Weights </vt:lpstr>
      <vt:lpstr>Architecture Design</vt:lpstr>
      <vt:lpstr>PowerPoint 演示文稿</vt:lpstr>
      <vt:lpstr>PowerPoint 演示文稿</vt:lpstr>
      <vt:lpstr>PowerPoint 演示文稿</vt:lpstr>
      <vt:lpstr>PowerPoint 演示文稿</vt:lpstr>
      <vt:lpstr>Low rank approximation</vt:lpstr>
      <vt:lpstr>PowerPoint 演示文稿</vt:lpstr>
      <vt:lpstr>To learn more ……</vt:lpstr>
      <vt:lpstr>Dynamic Computation</vt:lpstr>
      <vt:lpstr>Dynamic Computation </vt:lpstr>
      <vt:lpstr>Dynamic Depth </vt:lpstr>
      <vt:lpstr>Dynamic Width </vt:lpstr>
      <vt:lpstr>PowerPoint 演示文稿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Compression</dc:title>
  <dc:creator>Hung-yi Lee</dc:creator>
  <cp:lastModifiedBy>Shang Yuzhang</cp:lastModifiedBy>
  <cp:revision>205</cp:revision>
  <dcterms:created xsi:type="dcterms:W3CDTF">2019-02-03T16:59:43Z</dcterms:created>
  <dcterms:modified xsi:type="dcterms:W3CDTF">2023-09-18T00:53:14Z</dcterms:modified>
</cp:coreProperties>
</file>